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handoutMasterIdLst>
    <p:handoutMasterId r:id="rId15"/>
  </p:handout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B" initials="AB" lastIdx="3" clrIdx="0">
    <p:extLst>
      <p:ext uri="{19B8F6BF-5375-455C-9EA6-DF929625EA0E}">
        <p15:presenceInfo xmlns:p15="http://schemas.microsoft.com/office/powerpoint/2012/main" userId="bf0eb5c27e9ba4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37"/>
    <a:srgbClr val="FD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2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5-26T17:19:30.909" idx="3">
    <p:pos x="3909" y="2253"/>
    <p:text>в какой?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B97A-9E19-49FE-981E-6A6FA5A81E15}" type="datetimeFigureOut">
              <a:rPr lang="uk-UA" smtClean="0"/>
              <a:t>26.05.2015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97A04-B128-4953-8725-F68FB4C901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851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6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211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5086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844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6432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500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18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9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7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3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1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0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1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1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0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1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59FD0C-5451-4CA0-86AF-E70AE3279989}" type="datetimeFigureOut">
              <a:rPr lang="en-US" smtClean="0"/>
              <a:t>26/5/2015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5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5" y="1493901"/>
            <a:ext cx="9140190" cy="387019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Бессалов А.В, Беспалов А.Ю, Ковальчук Л.В.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ФТИ НТУУ «КПИ»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алгоритмов генерации базовой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на кривой Эдвардса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86582" y="1345883"/>
                <a:ext cx="7218837" cy="3068955"/>
              </a:xfrm>
            </p:spPr>
            <p:txBody>
              <a:bodyPr>
                <a:normAutofit lnSpcReduction="10000"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2400" b="1" u="sng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</a:t>
                </a:r>
                <a:r>
                  <a:rPr lang="ru-RU" sz="2400" b="1" u="sng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генерация базовой точки кривой с использованием теоремы </a:t>
                </a:r>
                <a:r>
                  <a:rPr lang="ru-RU" sz="2400" b="1" dirty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замечания к ней</a:t>
                </a:r>
                <a:r>
                  <a:rPr lang="en-US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>
                  <a:solidFill>
                    <a:srgbClr val="35353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l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Случайно выбрать т.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b="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b="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 smtClean="0">
                  <a:ln w="0"/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l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2400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1−</m:t>
                    </m:r>
                    <m:sSup>
                      <m:sSupPr>
                        <m:ctrlPr>
                          <a:rPr lang="en-US" sz="2400" i="1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  <m:sSub>
                      <m:sSubPr>
                        <m:ctrlPr>
                          <a:rPr lang="en-US" sz="2400" i="1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400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14:m>
                  <m:oMath xmlns:m="http://schemas.openxmlformats.org/officeDocument/2006/math"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sz="2400" i="1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indent="-457200" algn="l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i="1">
                                    <a:ln w="0"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n w="0"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i="1">
                                    <a:ln w="0"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  <m:sSub>
                      <m:sSub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к шагу 1.</a:t>
                </a:r>
              </a:p>
              <a:p>
                <a:pPr marL="457200" indent="-457200" algn="l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Вывод: </a:t>
                </a:r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US" sz="2400" i="1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i="1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базовая точка».</a:t>
                </a:r>
              </a:p>
            </p:txBody>
          </p:sp>
        </mc:Choice>
        <mc:Fallback xmlns=""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86582" y="1345883"/>
                <a:ext cx="7218837" cy="3068955"/>
              </a:xfrm>
              <a:blipFill rotWithShape="0">
                <a:blip r:embed="rId2"/>
                <a:stretch>
                  <a:fillRect l="-2196" t="-278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9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86582" y="1025843"/>
                <a:ext cx="7218837" cy="3660457"/>
              </a:xfrm>
            </p:spPr>
            <p:txBody>
              <a:bodyPr>
                <a:norm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2400" b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 работы алгоритмов</a:t>
                </a: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342900" indent="-342900" algn="l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ru-RU" sz="2400" b="1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1</a:t>
                </a:r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96</m:t>
                    </m:r>
                    <m:func>
                      <m:func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func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  <m:func>
                      <m:func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fName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func>
                  </m:oMath>
                </a14:m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(с учётом среднего числа шагов до успеха)</a:t>
                </a:r>
                <a:endParaRPr lang="en-US" sz="2400" i="1" dirty="0" smtClean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ru-RU" sz="2400" i="1" dirty="0" smtClean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ru-RU" sz="2400" b="1" i="1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</a:t>
                </a:r>
                <a:r>
                  <a:rPr lang="ru-RU" sz="2400" b="1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14</m:t>
                    </m:r>
                    <m:func>
                      <m:func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func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</m:t>
                    </m:r>
                    <m:func>
                      <m:func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func>
                  </m:oMath>
                </a14:m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i="1" dirty="0" smtClean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ru-RU" sz="2400" i="1" dirty="0" smtClean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ru-RU" sz="2400" b="1" i="1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</a:t>
                </a:r>
                <a:r>
                  <a:rPr lang="ru-RU" sz="2400" b="1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12</m:t>
                    </m:r>
                    <m:func>
                      <m:func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func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+8</m:t>
                    </m:r>
                    <m:func>
                      <m:func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func>
                  </m:oMath>
                </a14:m>
                <a:r>
                  <a:rPr lang="en-US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i="1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учётом среднего числа шагов до успеха</a:t>
                </a:r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 smtClean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86582" y="1025843"/>
                <a:ext cx="7218837" cy="3660457"/>
              </a:xfrm>
              <a:blipFill rotWithShape="0">
                <a:blip r:embed="rId2"/>
                <a:stretch>
                  <a:fillRect l="-2196" t="-133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60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472565" y="104396"/>
            <a:ext cx="9246870" cy="5580697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</a:t>
            </a:r>
            <a:r>
              <a:rPr lang="ru-RU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одинаковую сложность в  смысле «О-большое» и значительно быстрее алгоритма </a:t>
            </a:r>
            <a:r>
              <a:rPr lang="ru-RU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снижения быстродействия:</a:t>
            </a:r>
          </a:p>
          <a:p>
            <a:pPr lvl="1" algn="l">
              <a:spcAft>
                <a:spcPts val="0"/>
              </a:spcAft>
            </a:pPr>
            <a:r>
              <a:rPr lang="ru-RU" sz="24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</a:t>
            </a:r>
            <a:r>
              <a:rPr lang="ru-RU" sz="24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lvl="1" algn="l">
              <a:spcAft>
                <a:spcPts val="0"/>
              </a:spcAft>
            </a:pPr>
            <a:r>
              <a:rPr lang="ru-RU" sz="24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</a:t>
            </a:r>
            <a:r>
              <a:rPr lang="ru-RU" sz="24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spcAft>
                <a:spcPts val="0"/>
              </a:spcAft>
            </a:pPr>
            <a:r>
              <a:rPr lang="ru-RU" sz="24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</a:t>
            </a:r>
            <a:r>
              <a:rPr lang="ru-RU" sz="24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spcAft>
                <a:spcPts val="0"/>
              </a:spcAft>
            </a:pPr>
            <a:endParaRPr lang="ru-RU" sz="2400" b="1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алгоритма </a:t>
            </a:r>
            <a:r>
              <a:rPr lang="ru-RU" sz="24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используется арифметика на кривой, только операции с числами</a:t>
            </a:r>
          </a:p>
          <a:p>
            <a:pPr marL="800100" lvl="1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оявился недавно, ищем пути оптимизации</a:t>
            </a:r>
          </a:p>
          <a:p>
            <a:pPr lvl="2" algn="l">
              <a:spcAft>
                <a:spcPts val="0"/>
              </a:spcAft>
            </a:pPr>
            <a:endParaRPr lang="ru-RU" sz="2200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62" y="1529805"/>
            <a:ext cx="7181876" cy="3798391"/>
          </a:xfrm>
        </p:spPr>
        <p:txBody>
          <a:bodyPr anchor="ctr">
            <a:noAutofit/>
          </a:bodyPr>
          <a:lstStyle/>
          <a:p>
            <a:pPr algn="ctr"/>
            <a:r>
              <a:rPr lang="ru-RU" sz="7200" dirty="0" smtClean="0"/>
              <a:t>Благодарим за внимание!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357778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22960" y="331470"/>
                <a:ext cx="10892790" cy="6160770"/>
              </a:xfrm>
            </p:spPr>
            <p:txBody>
              <a:bodyPr/>
              <a:lstStyle/>
              <a:p>
                <a:pPr algn="ctr" fontAlgn="t">
                  <a:spcBef>
                    <a:spcPts val="0"/>
                  </a:spcBef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кривой Эдвардса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353537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𝐝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353537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353537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353537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400" i="1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Далее считаем</a:t>
                </a:r>
                <a:r>
                  <a:rPr lang="ru-RU" sz="2400" i="1" dirty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</a:t>
                </a:r>
                <a:r>
                  <a:rPr lang="en-US" sz="2400" i="1" dirty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35353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  <m:r>
                      <a:rPr lang="en-US" sz="2400" b="1" i="1">
                        <a:solidFill>
                          <a:srgbClr val="35353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35353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ru-RU" sz="2400" i="1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algn="ctr"/>
                <a:r>
                  <a:rPr lang="ru-RU" sz="2400" i="1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различных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353537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i="1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получаем изоморфные кривые.</a:t>
                </a:r>
                <a:endParaRPr lang="en-US" sz="2400" i="1" dirty="0" smtClean="0">
                  <a:solidFill>
                    <a:srgbClr val="35353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2400" dirty="0" smtClean="0">
                  <a:solidFill>
                    <a:srgbClr val="353537"/>
                  </a:solidFill>
                </a:endParaRPr>
              </a:p>
              <a:p>
                <a:pPr algn="ctr"/>
                <a:endParaRPr lang="uk-UA" dirty="0"/>
              </a:p>
            </p:txBody>
          </p:sp>
        </mc:Choice>
        <mc:Fallback xmlns=""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22960" y="331470"/>
                <a:ext cx="10892790" cy="6160770"/>
              </a:xfrm>
              <a:blipFill rotWithShape="0">
                <a:blip r:embed="rId2"/>
                <a:stretch>
                  <a:fillRect t="-79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86250" y="2780624"/>
                <a:ext cx="3966210" cy="126246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i="1">
                        <a:ln w="0"/>
                        <a:effectLst/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i="1">
                        <a:ln w="0"/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n w="0"/>
                        <a:effectLst/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i="1">
                        <a:ln w="0"/>
                        <a:effectLst/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  <m:sup>
                        <m: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2400" i="1">
                            <a:ln w="0"/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i="1" dirty="0">
                    <a:ln w="0"/>
                    <a:effectLst/>
                  </a:rPr>
                  <a:t>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  <m:sup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\</m:t>
                      </m:r>
                      <m:sSub>
                        <m:sSubPr>
                          <m:ctrlP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b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2780624"/>
                <a:ext cx="3966210" cy="12624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3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22960" y="331470"/>
            <a:ext cx="10892790" cy="616077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точек: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solidFill>
                <a:srgbClr val="3535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3535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solidFill>
                <a:srgbClr val="3535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solidFill>
                <a:srgbClr val="3535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точка: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точка:</a:t>
            </a:r>
          </a:p>
          <a:p>
            <a:pPr algn="ctr"/>
            <a:endParaRPr lang="en-US" sz="2400" b="1" dirty="0" smtClean="0">
              <a:solidFill>
                <a:srgbClr val="35353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00492" y="3575922"/>
                <a:ext cx="2537717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n w="0"/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n w="0"/>
                              <a:effectLst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i="1">
                          <a:ln w="0"/>
                          <a:effectLst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n w="0"/>
                  <a:effectLst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492" y="3575922"/>
                <a:ext cx="253771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68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47367" y="975669"/>
                <a:ext cx="7643973" cy="16234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400" b="1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i="1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solidFill>
                              <a:srgbClr val="35353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353537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ctrlPr>
                              <a:rPr lang="en-US" sz="2400" b="1" i="1">
                                <a:solidFill>
                                  <a:srgbClr val="35353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35353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353537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353537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sub>
                            </m:sSub>
                          </m:e>
                        </m:d>
                        <m:r>
                          <a:rPr lang="en-US" sz="2400" b="1" i="1">
                            <a:solidFill>
                              <a:srgbClr val="353537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>
                            <a:solidFill>
                              <a:srgbClr val="353537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>
                            <a:solidFill>
                              <a:srgbClr val="353537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  <m:r>
                      <a:rPr lang="en-US" sz="2400" b="1" i="1">
                        <a:solidFill>
                          <a:srgbClr val="353537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1" i="1">
                        <a:solidFill>
                          <a:srgbClr val="353537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i="1">
                        <a:solidFill>
                          <a:srgbClr val="353537"/>
                        </a:solidFill>
                        <a:latin typeface="Cambria Math" panose="02040503050406030204" pitchFamily="18" charset="0"/>
                      </a:rPr>
                      <m:t>−большое </m:t>
                    </m:r>
                    <m:r>
                      <a:rPr lang="ru-RU" sz="2400" i="1">
                        <a:solidFill>
                          <a:srgbClr val="353537"/>
                        </a:solidFill>
                        <a:latin typeface="Cambria Math" panose="02040503050406030204" pitchFamily="18" charset="0"/>
                      </a:rPr>
                      <m:t>простое</m:t>
                    </m:r>
                  </m:oMath>
                </a14:m>
                <a:r>
                  <a:rPr lang="ru-RU" sz="2400" i="1" dirty="0">
                    <a:solidFill>
                      <a:srgbClr val="353537"/>
                    </a:solidFill>
                  </a:rPr>
                  <a:t>.</a:t>
                </a: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367" y="975669"/>
                <a:ext cx="7643973" cy="162345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57817" y="5086301"/>
                <a:ext cx="3223065" cy="5166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𝑜𝑟𝑑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817" y="5086301"/>
                <a:ext cx="3223065" cy="5166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6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010054" y="1000125"/>
                <a:ext cx="8171893" cy="485775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ru-RU" sz="2400" b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Преимущества кривой Эдвардса: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Нейтральный элемент – точка кривой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вместо абстрактной точки на бесконечности;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Операции сложения и удвоения выполняться по одинаковому закону;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Быстродействие операций сложения точек – выше</a:t>
                </a:r>
                <a:r>
                  <a:rPr lang="en-US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чем на кривой в канонической форме.</a:t>
                </a:r>
              </a:p>
              <a:p>
                <a:pPr algn="l"/>
                <a:endParaRPr lang="ru-RU" sz="2400" dirty="0">
                  <a:solidFill>
                    <a:srgbClr val="35353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400" b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Недостатки кривой Эдвардса:</a:t>
                </a:r>
              </a:p>
              <a:p>
                <a:pPr marL="342900" indent="-342900" algn="ctr">
                  <a:buFont typeface="Arial" panose="020B0604020202020204" pitchFamily="34" charset="0"/>
                  <a:buChar char="•"/>
                </a:pP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Кофактор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</a:rPr>
                      <m:t>≥4</m:t>
                    </m:r>
                  </m:oMath>
                </a14:m>
                <a:endParaRPr lang="ru-RU" sz="2400" dirty="0" smtClean="0">
                  <a:ln w="0"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endParaRPr lang="ru-RU" sz="2400" dirty="0" smtClean="0">
                  <a:solidFill>
                    <a:srgbClr val="353537"/>
                  </a:solidFill>
                </a:endParaRPr>
              </a:p>
              <a:p>
                <a:pPr marL="342900" indent="-342900" algn="ctr">
                  <a:buFont typeface="Arial" panose="020B0604020202020204" pitchFamily="34" charset="0"/>
                  <a:buChar char="•"/>
                </a:pPr>
                <a:endParaRPr lang="en-US" sz="2400" i="1" dirty="0" smtClean="0">
                  <a:solidFill>
                    <a:srgbClr val="353537"/>
                  </a:solidFill>
                </a:endParaRPr>
              </a:p>
            </p:txBody>
          </p:sp>
        </mc:Choice>
        <mc:Fallback xmlns=""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010054" y="1000125"/>
                <a:ext cx="8171893" cy="4857750"/>
              </a:xfrm>
              <a:blipFill rotWithShape="0">
                <a:blip r:embed="rId2"/>
                <a:stretch>
                  <a:fillRect l="-1940" t="-1004" r="-970" b="-12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02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852773" y="1143000"/>
                <a:ext cx="8486454" cy="3068955"/>
              </a:xfrm>
            </p:spPr>
            <p:txBody>
              <a:bodyPr>
                <a:normAutofit/>
              </a:bodyPr>
              <a:lstStyle/>
              <a:p>
                <a:pPr lvl="2">
                  <a:spcAft>
                    <a:spcPts val="0"/>
                  </a:spcAft>
                </a:pPr>
                <a:r>
                  <a:rPr lang="ru-RU" sz="2400" b="1" u="sng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1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2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Классический алгоритм генерации базовой точки кривой, </a:t>
                </a:r>
                <a:r>
                  <a:rPr lang="ru-RU" sz="2400" i="1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ДСТУ-4145-2002</a:t>
                </a:r>
                <a:r>
                  <a:rPr lang="en-US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 smtClean="0">
                  <a:solidFill>
                    <a:srgbClr val="35353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371600" lvl="2" indent="-457200" algn="l">
                  <a:spcBef>
                    <a:spcPts val="0"/>
                  </a:spcBef>
                  <a:buAutoNum type="arabicPeriod"/>
                </a:pP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Случайно выбрать точку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371600" lvl="2" indent="-457200" algn="l">
                  <a:spcBef>
                    <a:spcPts val="0"/>
                  </a:spcBef>
                  <a:buAutoNum type="arabicPeriod"/>
                </a:pP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Вычислить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𝑛𝑃</m:t>
                    </m:r>
                    <m:r>
                      <a:rPr lang="en-US" sz="2400" i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n w="0"/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371600" lvl="2" indent="-457200" algn="l">
                  <a:spcBef>
                    <a:spcPts val="0"/>
                  </a:spcBef>
                  <a:buAutoNum type="arabicPeriod"/>
                </a:pP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𝑛𝑃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возвращаемся к шагу 1.</a:t>
                </a:r>
              </a:p>
              <a:p>
                <a:pPr marL="1371600" lvl="2" indent="-457200" algn="l">
                  <a:spcBef>
                    <a:spcPts val="0"/>
                  </a:spcBef>
                  <a:buAutoNum type="arabicPeriod"/>
                </a:pP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Вывод: </a:t>
                </a:r>
                <a:r>
                  <a:rPr lang="ru-RU" sz="2400" i="1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400" i="1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базовая точка»</a:t>
                </a:r>
              </a:p>
              <a:p>
                <a:pPr marL="1371600" lvl="2" indent="-457200" algn="l">
                  <a:spcBef>
                    <a:spcPts val="0"/>
                  </a:spcBef>
                  <a:buAutoNum type="arabicPeriod"/>
                </a:pPr>
                <a:endParaRPr lang="ru-RU" sz="2400" dirty="0" smtClean="0">
                  <a:solidFill>
                    <a:srgbClr val="35353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852773" y="1143000"/>
                <a:ext cx="8486454" cy="3068955"/>
              </a:xfrm>
              <a:blipFill rotWithShape="0">
                <a:blip r:embed="rId2"/>
                <a:stretch>
                  <a:fillRect t="-1590" b="-45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9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852773" y="1000125"/>
                <a:ext cx="8486454" cy="4857750"/>
              </a:xfrm>
            </p:spPr>
            <p:txBody>
              <a:bodyPr>
                <a:normAutofit/>
              </a:bodyPr>
              <a:lstStyle/>
              <a:p>
                <a:pPr lvl="2">
                  <a:spcBef>
                    <a:spcPts val="0"/>
                  </a:spcBef>
                </a:pPr>
                <a:r>
                  <a:rPr lang="ru-RU" sz="2400" b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Обозначения и определения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2" algn="l">
                  <a:spcBef>
                    <a:spcPts val="0"/>
                  </a:spcBef>
                </a:pPr>
                <a:r>
                  <a:rPr lang="ru-RU" sz="2400" b="1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Определение 1</a:t>
                </a:r>
                <a:r>
                  <a:rPr lang="ru-RU" sz="2400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Будем говорить, что точка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делится на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∃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𝑘𝑄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2" algn="l">
                  <a:spcBef>
                    <a:spcPts val="0"/>
                  </a:spcBef>
                </a:pP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Множество точек кривой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 делятся на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будем обозначать</a:t>
                </a:r>
                <a:r>
                  <a:rPr lang="en-US" sz="2400" dirty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2" algn="l">
                  <a:spcBef>
                    <a:spcPts val="0"/>
                  </a:spcBef>
                </a:pPr>
                <a:endParaRPr lang="en-US" sz="2400" dirty="0">
                  <a:solidFill>
                    <a:srgbClr val="35353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 algn="l">
                  <a:spcBef>
                    <a:spcPts val="0"/>
                  </a:spcBef>
                </a:pPr>
                <a:r>
                  <a:rPr lang="ru-RU" sz="2400" b="1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Определение 2</a:t>
                </a:r>
                <a:r>
                  <a:rPr lang="ru-RU" sz="2400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2400" i="1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Будем говорить, что точка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есть корнем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-ой степени из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𝑘𝑄</m:t>
                    </m:r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852773" y="1000125"/>
                <a:ext cx="8486454" cy="4857750"/>
              </a:xfrm>
              <a:blipFill rotWithShape="0">
                <a:blip r:embed="rId2"/>
                <a:stretch>
                  <a:fillRect t="-10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7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852773" y="1000125"/>
                <a:ext cx="8486454" cy="4857750"/>
              </a:xfrm>
            </p:spPr>
            <p:txBody>
              <a:bodyPr>
                <a:normAutofit/>
              </a:bodyPr>
              <a:lstStyle/>
              <a:p>
                <a:pPr lvl="1">
                  <a:spcBef>
                    <a:spcPts val="0"/>
                  </a:spcBef>
                </a:pPr>
                <a:r>
                  <a:rPr lang="ru-RU" sz="2400" b="1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Критерий делимости точки кривой на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US" sz="2400" b="1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b="1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Теорема 1 (Бессалов</a:t>
                </a:r>
                <a:r>
                  <a:rPr lang="en-US" sz="2400" b="1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А.В.)</a:t>
                </a:r>
                <a:r>
                  <a:rPr lang="ru-RU" sz="2400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2400" b="1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Тогда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следующи</a:t>
                </a:r>
                <a:r>
                  <a:rPr lang="ru-RU" sz="2400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условия равносильны:</a:t>
                </a:r>
              </a:p>
              <a:p>
                <a:pPr marL="914400" lvl="1" indent="-457200" algn="l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dirty="0" smtClean="0">
                  <a:ln w="0"/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 algn="l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en-US" sz="2400" dirty="0" smtClean="0">
                  <a:ln w="0"/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 algn="l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400" dirty="0">
                  <a:ln w="0"/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ru-RU" sz="2500" b="1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Замечание</a:t>
                </a:r>
                <a:r>
                  <a:rPr lang="ru-RU" sz="25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ru-RU" sz="25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sz="25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500" b="0" i="1" smtClean="0">
                                    <a:ln w="0"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 smtClean="0">
                                    <a:ln w="0"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2500" b="0" i="1" smtClean="0">
                                    <a:ln w="0"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5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en-US" sz="25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большое простое число, то </a:t>
                </a:r>
                <a:r>
                  <a:rPr lang="ru-RU" sz="2500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</a:t>
                </a:r>
                <a:r>
                  <a:rPr lang="ru-RU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ля любой т.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5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либо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1−</m:t>
                    </m:r>
                    <m:sSup>
                      <m:sSupPr>
                        <m:ctrlP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5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либо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1−</m:t>
                    </m:r>
                    <m:sSup>
                      <m:sSupPr>
                        <m:ctrlP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5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Следовательно, либо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5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5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ru-RU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либо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en-US" sz="25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5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5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500" dirty="0" smtClean="0">
                  <a:ln w="0"/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852773" y="1000125"/>
                <a:ext cx="8486454" cy="4857750"/>
              </a:xfrm>
              <a:blipFill rotWithShape="0">
                <a:blip r:embed="rId2"/>
                <a:stretch>
                  <a:fillRect l="-1221" t="-10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2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86582" y="1006836"/>
                <a:ext cx="7218837" cy="3068955"/>
              </a:xfrm>
            </p:spPr>
            <p:txBody>
              <a:bodyPr>
                <a:norm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2400" b="1" u="sng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Алгоритм </a:t>
                </a:r>
                <a:r>
                  <a:rPr lang="en-US" sz="2400" b="1" u="sng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en-US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генерация базовой точки кривой с использованием теоремы </a:t>
                </a:r>
                <a:r>
                  <a:rPr lang="ru-RU" sz="2400" b="1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замечания к ней</a:t>
                </a:r>
                <a:r>
                  <a:rPr lang="en-US" sz="2400" dirty="0" smtClean="0">
                    <a:solidFill>
                      <a:srgbClr val="3535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 smtClean="0">
                  <a:solidFill>
                    <a:srgbClr val="353537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l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Случайно выбрать т.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n w="0"/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n w="0"/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i="1" smtClean="0">
                                <a:ln w="0"/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457200" indent="-457200" algn="l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1−</m:t>
                    </m:r>
                    <m:sSup>
                      <m:sSupPr>
                        <m:ctrlP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 smtClean="0">
                            <a:ln w="0"/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0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 smtClean="0">
                  <a:ln w="0"/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l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Вычислить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←2</m:t>
                    </m:r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indent="-457200" algn="l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ru-RU" sz="2400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Вывод: </a:t>
                </a:r>
                <a:r>
                  <a:rPr lang="ru-RU" sz="2400" i="1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ru-RU" sz="2400" i="1" dirty="0" smtClean="0">
                    <a:ln w="0"/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базовая точка».</a:t>
                </a:r>
              </a:p>
            </p:txBody>
          </p:sp>
        </mc:Choice>
        <mc:Fallback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86582" y="1006836"/>
                <a:ext cx="7218837" cy="3068955"/>
              </a:xfrm>
              <a:blipFill rotWithShape="0">
                <a:blip r:embed="rId2"/>
                <a:stretch>
                  <a:fillRect l="-2196" t="-1587" b="-654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7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33714" y="1000125"/>
                <a:ext cx="8324572" cy="4857750"/>
              </a:xfrm>
            </p:spPr>
            <p:txBody>
              <a:bodyPr>
                <a:normAutofit/>
              </a:bodyPr>
              <a:lstStyle/>
              <a:p>
                <a:pPr lvl="1">
                  <a:spcBef>
                    <a:spcPts val="0"/>
                  </a:spcBef>
                </a:pPr>
                <a:r>
                  <a:rPr lang="ru-RU" sz="2400" b="1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Критерий делимости точки кривой на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</m:oMath>
                </a14:m>
                <a:r>
                  <a:rPr lang="en-US" sz="2400" b="1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b="1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Теорема 2 (Беспалов А.Ю., Ковальчук Л.В.)</a:t>
                </a:r>
                <a:r>
                  <a:rPr lang="ru-RU" sz="2400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ru-RU" sz="2400" b="1" i="1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</a:t>
                </a:r>
                <a:endParaRPr lang="en-US" sz="2400" b="0" i="1" dirty="0" smtClean="0">
                  <a:ln w="0"/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Тогда следующий условия равносильны:</a:t>
                </a:r>
              </a:p>
              <a:p>
                <a:pPr marL="914400" lvl="1" indent="-457200" algn="l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i="1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914400" lvl="1" indent="-457200" algn="l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n w="0"/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sub>
                            </m:sSub>
                          </m:e>
                          <m:e>
                            <m:d>
                              <m:dPr>
                                <m:ctrlPr>
                                  <a:rPr lang="en-US" sz="2400" i="1">
                                    <a:ln w="0"/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n w="0"/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i="1">
                                    <a:ln w="0"/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2400" i="1">
                                    <a:ln w="0"/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ln w="0"/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i="1">
                                        <a:ln w="0"/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sz="2400" i="1">
                                            <a:ln w="0"/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n w="0"/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US" sz="2400" i="1">
                                            <a:ln w="0"/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n-US" sz="2400" i="1">
                                    <a:ln w="0"/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sz="2400" i="1">
                                <a:ln w="0"/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400" i="1">
                                    <a:ln w="0"/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n w="0"/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i="1">
                                    <a:ln w="0"/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sub>
                            </m:sSub>
                          </m:e>
                        </m:eqArr>
                      </m:e>
                    </m:d>
                    <m:r>
                      <a:rPr lang="en-US" sz="2400" b="0" i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n w="0"/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 algn="l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400" dirty="0">
                  <a:ln w="0"/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ru-RU" sz="2400" b="1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Замечание</a:t>
                </a:r>
                <a:r>
                  <a:rPr lang="ru-RU" sz="2400" i="1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т</a:t>
                </a:r>
                <a:r>
                  <a:rPr lang="ru-RU" sz="2400" dirty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ln w="0"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n-US" sz="2400" b="0" i="1" smtClean="0">
                            <a:ln w="0"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ln w="0"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Тогда она является базовой точкой кривой тогда и только т</a:t>
                </a:r>
                <a:r>
                  <a:rPr lang="ru-RU" sz="2400" dirty="0" smtClean="0">
                    <a:ln w="0"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огда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когда </a:t>
                </a:r>
                <a:endParaRPr lang="en-US" sz="2400" dirty="0" smtClean="0">
                  <a:ln w="0"/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n w="0"/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≠(0,1)</m:t>
                    </m:r>
                  </m:oMath>
                </a14:m>
                <a:r>
                  <a:rPr lang="ru-RU" sz="2400" dirty="0" smtClean="0">
                    <a:ln w="0"/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33714" y="1000125"/>
                <a:ext cx="8324572" cy="4857750"/>
              </a:xfrm>
              <a:blipFill rotWithShape="0">
                <a:blip r:embed="rId2"/>
                <a:stretch>
                  <a:fillRect l="-1098" t="-1004" b="-22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8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331</TotalTime>
  <Words>205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Corbel</vt:lpstr>
      <vt:lpstr>Times New Roman</vt:lpstr>
      <vt:lpstr>Parallax</vt:lpstr>
      <vt:lpstr>Бессалов А.В, Беспалов А.Ю, Ковальчук Л.В. ФТИ НТУУ «КПИ»  Сравнительный анализ  алгоритмов генерации базовой  точки на кривой Эдвардса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Благодарим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</dc:creator>
  <cp:lastModifiedBy>Alex B</cp:lastModifiedBy>
  <cp:revision>51</cp:revision>
  <dcterms:created xsi:type="dcterms:W3CDTF">2015-05-26T12:12:19Z</dcterms:created>
  <dcterms:modified xsi:type="dcterms:W3CDTF">2015-05-26T17:47:00Z</dcterms:modified>
</cp:coreProperties>
</file>