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4" r:id="rId5"/>
    <p:sldId id="267" r:id="rId6"/>
    <p:sldId id="266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50" d="100"/>
          <a:sy n="50" d="100"/>
        </p:scale>
        <p:origin x="-2784" y="-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mtClean="0"/>
              <a:t>Образец заголовка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/>
              <a:t>18.11.15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, рисун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uk-UA" smtClean="0"/>
              <a:t>Образец заголовка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18.11.15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uk-UA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uk-UA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uk-UA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18.11.15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над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uk-UA" smtClean="0"/>
              <a:t>Образец заголовка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uk-UA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18.11.15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18.11.15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18.11.15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18.11.15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uk-UA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/>
              <a:t>18.11.15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uk-UA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uk-UA" smtClean="0"/>
              <a:t>Образец заголовка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18.11.15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18.11.15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18.11.15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18.11.15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18.11.15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uk-UA" smtClean="0"/>
              <a:t>Образец заголовка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uk-UA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18.11.15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Образец заголовка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7D290233-0DD1-4A80-BB1E-9ADC3556DBB6}" type="datetimeFigureOut">
              <a:rPr lang="en-US" smtClean="0"/>
              <a:t>18.11.15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914400" y="1123949"/>
            <a:ext cx="7342188" cy="4543213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uk-UA" sz="4400" b="1" dirty="0" smtClean="0">
                <a:solidFill>
                  <a:srgbClr val="800000"/>
                </a:solidFill>
                <a:latin typeface="Helvetica CY"/>
                <a:cs typeface="Helvetica CY"/>
              </a:rPr>
              <a:t>СЕЛЕКЦІЯ </a:t>
            </a:r>
            <a:br>
              <a:rPr lang="uk-UA" sz="4400" b="1" dirty="0" smtClean="0">
                <a:solidFill>
                  <a:srgbClr val="800000"/>
                </a:solidFill>
                <a:latin typeface="Helvetica CY"/>
                <a:cs typeface="Helvetica CY"/>
              </a:rPr>
            </a:br>
            <a:r>
              <a:rPr lang="uk-UA" sz="4400" b="1" dirty="0" smtClean="0">
                <a:solidFill>
                  <a:srgbClr val="800000"/>
                </a:solidFill>
                <a:latin typeface="Helvetica CY"/>
                <a:cs typeface="Helvetica CY"/>
              </a:rPr>
              <a:t>ЛІТЕРАТУРНИХ </a:t>
            </a:r>
            <a:r>
              <a:rPr lang="uk-UA" sz="4400" b="1" dirty="0">
                <a:solidFill>
                  <a:srgbClr val="800000"/>
                </a:solidFill>
                <a:latin typeface="Helvetica CY"/>
                <a:cs typeface="Helvetica CY"/>
              </a:rPr>
              <a:t>ТВОРІВ </a:t>
            </a:r>
            <a:r>
              <a:rPr lang="uk-UA" sz="4400" b="1" dirty="0" smtClean="0">
                <a:solidFill>
                  <a:srgbClr val="800000"/>
                </a:solidFill>
                <a:latin typeface="Helvetica CY"/>
                <a:cs typeface="Helvetica CY"/>
              </a:rPr>
              <a:t/>
            </a:r>
            <a:br>
              <a:rPr lang="uk-UA" sz="4400" b="1" dirty="0" smtClean="0">
                <a:solidFill>
                  <a:srgbClr val="800000"/>
                </a:solidFill>
                <a:latin typeface="Helvetica CY"/>
                <a:cs typeface="Helvetica CY"/>
              </a:rPr>
            </a:br>
            <a:r>
              <a:rPr lang="uk-UA" sz="4400" b="1" dirty="0" smtClean="0">
                <a:solidFill>
                  <a:srgbClr val="800000"/>
                </a:solidFill>
                <a:latin typeface="Helvetica CY"/>
                <a:cs typeface="Helvetica CY"/>
              </a:rPr>
              <a:t>ДЛЯ </a:t>
            </a:r>
            <a:r>
              <a:rPr lang="uk-UA" sz="4400" b="1" dirty="0">
                <a:solidFill>
                  <a:srgbClr val="800000"/>
                </a:solidFill>
                <a:latin typeface="Helvetica CY"/>
                <a:cs typeface="Helvetica CY"/>
              </a:rPr>
              <a:t>ШКІЛЬНИХ ПРОГРАМ </a:t>
            </a:r>
            <a:r>
              <a:rPr lang="uk-UA" sz="4400" b="1" dirty="0" smtClean="0">
                <a:solidFill>
                  <a:srgbClr val="800000"/>
                </a:solidFill>
                <a:latin typeface="Helvetica CY"/>
                <a:cs typeface="Helvetica CY"/>
              </a:rPr>
              <a:t/>
            </a:r>
            <a:br>
              <a:rPr lang="uk-UA" sz="4400" b="1" dirty="0" smtClean="0">
                <a:solidFill>
                  <a:srgbClr val="800000"/>
                </a:solidFill>
                <a:latin typeface="Helvetica CY"/>
                <a:cs typeface="Helvetica CY"/>
              </a:rPr>
            </a:br>
            <a:r>
              <a:rPr lang="uk-UA" sz="4400" b="1" dirty="0" smtClean="0">
                <a:solidFill>
                  <a:srgbClr val="800000"/>
                </a:solidFill>
                <a:latin typeface="Helvetica CY"/>
                <a:cs typeface="Helvetica CY"/>
              </a:rPr>
              <a:t>ЯК </a:t>
            </a:r>
            <a:r>
              <a:rPr lang="uk-UA" sz="4400" b="1" dirty="0">
                <a:solidFill>
                  <a:srgbClr val="800000"/>
                </a:solidFill>
                <a:latin typeface="Helvetica CY"/>
                <a:cs typeface="Helvetica CY"/>
              </a:rPr>
              <a:t>МЕТОДИЧНА ПРОБЛЕМА</a:t>
            </a:r>
            <a:r>
              <a:rPr lang="uk-UA" b="1" dirty="0">
                <a:solidFill>
                  <a:srgbClr val="800000"/>
                </a:solidFill>
                <a:latin typeface="Helvetica CY"/>
                <a:cs typeface="Helvetica CY"/>
              </a:rPr>
              <a:t/>
            </a:r>
            <a:br>
              <a:rPr lang="uk-UA" b="1" dirty="0">
                <a:solidFill>
                  <a:srgbClr val="800000"/>
                </a:solidFill>
                <a:latin typeface="Helvetica CY"/>
                <a:cs typeface="Helvetica CY"/>
              </a:rPr>
            </a:br>
            <a:endParaRPr lang="ru-RU" b="1" dirty="0">
              <a:solidFill>
                <a:srgbClr val="800000"/>
              </a:solidFill>
              <a:latin typeface="Helvetica CY"/>
              <a:cs typeface="Helvetica CY"/>
            </a:endParaRPr>
          </a:p>
        </p:txBody>
      </p:sp>
    </p:spTree>
    <p:extLst>
      <p:ext uri="{BB962C8B-B14F-4D97-AF65-F5344CB8AC3E}">
        <p14:creationId xmlns:p14="http://schemas.microsoft.com/office/powerpoint/2010/main" val="232843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44247" y="254000"/>
            <a:ext cx="8899753" cy="660400"/>
          </a:xfrm>
        </p:spPr>
        <p:txBody>
          <a:bodyPr anchor="t">
            <a:normAutofit/>
          </a:bodyPr>
          <a:lstStyle/>
          <a:p>
            <a:pPr algn="l"/>
            <a:r>
              <a:rPr lang="ru-RU" sz="2400" b="1" dirty="0" smtClean="0">
                <a:solidFill>
                  <a:srgbClr val="800000"/>
                </a:solidFill>
                <a:latin typeface="Helvetica CY"/>
                <a:cs typeface="Helvetica CY"/>
              </a:rPr>
              <a:t>Св. </a:t>
            </a:r>
            <a:r>
              <a:rPr lang="ru-RU" sz="2400" b="1" dirty="0" err="1" smtClean="0">
                <a:solidFill>
                  <a:srgbClr val="800000"/>
                </a:solidFill>
                <a:latin typeface="Helvetica CY"/>
                <a:cs typeface="Helvetica CY"/>
              </a:rPr>
              <a:t>Кирило</a:t>
            </a:r>
            <a:r>
              <a:rPr lang="ru-RU" sz="2400" b="1" dirty="0" smtClean="0">
                <a:solidFill>
                  <a:srgbClr val="800000"/>
                </a:solidFill>
                <a:latin typeface="Helvetica CY"/>
                <a:cs typeface="Helvetica CY"/>
              </a:rPr>
              <a:t> й </a:t>
            </a:r>
            <a:r>
              <a:rPr lang="ru-RU" sz="2400" b="1" dirty="0" err="1" smtClean="0">
                <a:solidFill>
                  <a:srgbClr val="800000"/>
                </a:solidFill>
                <a:latin typeface="Helvetica CY"/>
                <a:cs typeface="Helvetica CY"/>
              </a:rPr>
              <a:t>Мефодій</a:t>
            </a:r>
            <a:r>
              <a:rPr lang="ru-RU" sz="2400" b="1" dirty="0" smtClean="0">
                <a:solidFill>
                  <a:srgbClr val="800000"/>
                </a:solidFill>
                <a:latin typeface="Helvetica CY"/>
                <a:cs typeface="Helvetica CY"/>
              </a:rPr>
              <a:t>                                 </a:t>
            </a:r>
            <a:r>
              <a:rPr lang="ru-RU" sz="2400" b="1" dirty="0" err="1" smtClean="0">
                <a:solidFill>
                  <a:srgbClr val="800000"/>
                </a:solidFill>
                <a:latin typeface="Helvetica CY"/>
                <a:cs typeface="Helvetica CY"/>
              </a:rPr>
              <a:t>Літописець</a:t>
            </a:r>
            <a:r>
              <a:rPr lang="ru-RU" sz="2400" b="1" dirty="0" smtClean="0">
                <a:solidFill>
                  <a:srgbClr val="800000"/>
                </a:solidFill>
                <a:latin typeface="Helvetica CY"/>
                <a:cs typeface="Helvetica CY"/>
              </a:rPr>
              <a:t> Нестор </a:t>
            </a:r>
            <a:endParaRPr lang="ru-RU" sz="2400" b="1" dirty="0">
              <a:solidFill>
                <a:srgbClr val="800000"/>
              </a:solidFill>
              <a:latin typeface="Helvetica CY"/>
              <a:cs typeface="Helvetica CY"/>
            </a:endParaRPr>
          </a:p>
        </p:txBody>
      </p:sp>
      <p:pic>
        <p:nvPicPr>
          <p:cNvPr id="5" name="Содержимое 4" descr="Кирило й Мефодій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59" r="-9659"/>
          <a:stretch>
            <a:fillRect/>
          </a:stretch>
        </p:blipFill>
        <p:spPr>
          <a:xfrm>
            <a:off x="91848" y="784695"/>
            <a:ext cx="4048352" cy="4523905"/>
          </a:xfrm>
        </p:spPr>
      </p:pic>
      <p:pic>
        <p:nvPicPr>
          <p:cNvPr id="4" name="Содержимое 4" descr="Nes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7" b="12357"/>
          <a:stretch>
            <a:fillRect/>
          </a:stretch>
        </p:blipFill>
        <p:spPr>
          <a:xfrm>
            <a:off x="4334360" y="1447800"/>
            <a:ext cx="4327040" cy="2316421"/>
          </a:xfrm>
          <a:prstGeom prst="rect">
            <a:avLst/>
          </a:prstGeom>
        </p:spPr>
      </p:pic>
      <p:pic>
        <p:nvPicPr>
          <p:cNvPr id="6" name="Содержимое 3" descr="Пересопницьке Євангеліє Інагурація П.Порошенка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0" b="10050"/>
          <a:stretch>
            <a:fillRect/>
          </a:stretch>
        </p:blipFill>
        <p:spPr>
          <a:xfrm>
            <a:off x="4749800" y="4404144"/>
            <a:ext cx="4029075" cy="2156908"/>
          </a:xfrm>
          <a:prstGeom prst="rect">
            <a:avLst/>
          </a:prstGeom>
        </p:spPr>
      </p:pic>
      <p:pic>
        <p:nvPicPr>
          <p:cNvPr id="7" name="Содержимое 3" descr="450-річчя Пересопницького Євангелія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5" b="9115"/>
          <a:stretch>
            <a:fillRect/>
          </a:stretch>
        </p:blipFill>
        <p:spPr>
          <a:xfrm>
            <a:off x="1888180" y="4013200"/>
            <a:ext cx="3795746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09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244158"/>
            <a:ext cx="8915018" cy="133985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 </a:t>
            </a:r>
            <a:r>
              <a:rPr lang="en-US" dirty="0" smtClean="0"/>
              <a:t>  </a:t>
            </a:r>
            <a:r>
              <a:rPr lang="ru-RU" sz="2400" b="1" dirty="0" smtClean="0">
                <a:solidFill>
                  <a:srgbClr val="800000"/>
                </a:solidFill>
                <a:latin typeface="Arial"/>
                <a:cs typeface="Arial"/>
              </a:rPr>
              <a:t>1998 (62/</a:t>
            </a:r>
            <a:r>
              <a:rPr lang="ru-RU" sz="2400" b="1" dirty="0" smtClean="0">
                <a:solidFill>
                  <a:schemeClr val="tx1"/>
                </a:solidFill>
                <a:latin typeface="Arial"/>
                <a:cs typeface="Arial"/>
              </a:rPr>
              <a:t>38</a:t>
            </a:r>
            <a:r>
              <a:rPr lang="ru-RU" sz="2400" b="1" dirty="0" smtClean="0">
                <a:solidFill>
                  <a:srgbClr val="800000"/>
                </a:solidFill>
                <a:latin typeface="Arial"/>
                <a:cs typeface="Arial"/>
              </a:rPr>
              <a:t>) </a:t>
            </a:r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  </a:t>
            </a:r>
            <a:r>
              <a:rPr lang="ru-RU" sz="2400" b="1" dirty="0" smtClean="0">
                <a:solidFill>
                  <a:srgbClr val="800000"/>
                </a:solidFill>
                <a:latin typeface="Arial"/>
                <a:cs typeface="Arial"/>
              </a:rPr>
              <a:t> -   2001 (58</a:t>
            </a:r>
            <a:r>
              <a:rPr lang="ru-RU" sz="2400" b="1" dirty="0" smtClean="0">
                <a:solidFill>
                  <a:srgbClr val="000000"/>
                </a:solidFill>
                <a:latin typeface="Arial"/>
                <a:cs typeface="Arial"/>
              </a:rPr>
              <a:t>/42</a:t>
            </a:r>
            <a:r>
              <a:rPr lang="ru-RU" sz="2400" b="1" dirty="0" smtClean="0">
                <a:solidFill>
                  <a:srgbClr val="800000"/>
                </a:solidFill>
                <a:latin typeface="Arial"/>
                <a:cs typeface="Arial"/>
              </a:rPr>
              <a:t>)   -</a:t>
            </a:r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  </a:t>
            </a:r>
            <a:r>
              <a:rPr lang="ru-RU" sz="2400" b="1" dirty="0" smtClean="0">
                <a:solidFill>
                  <a:srgbClr val="800000"/>
                </a:solidFill>
                <a:latin typeface="Arial"/>
                <a:cs typeface="Arial"/>
              </a:rPr>
              <a:t> 2005 (61/</a:t>
            </a:r>
            <a:r>
              <a:rPr lang="ru-RU" sz="2400" b="1" dirty="0" smtClean="0">
                <a:solidFill>
                  <a:srgbClr val="000000"/>
                </a:solidFill>
                <a:latin typeface="Arial"/>
                <a:cs typeface="Arial"/>
              </a:rPr>
              <a:t>39</a:t>
            </a:r>
            <a:r>
              <a:rPr lang="ru-RU" sz="2400" b="1" dirty="0" smtClean="0">
                <a:solidFill>
                  <a:srgbClr val="800000"/>
                </a:solidFill>
                <a:latin typeface="Arial"/>
                <a:cs typeface="Arial"/>
              </a:rPr>
              <a:t>)  </a:t>
            </a:r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  </a:t>
            </a:r>
            <a:r>
              <a:rPr lang="ru-RU" sz="2400" b="1" dirty="0" smtClean="0">
                <a:solidFill>
                  <a:srgbClr val="800000"/>
                </a:solidFill>
                <a:latin typeface="Arial"/>
                <a:cs typeface="Arial"/>
              </a:rPr>
              <a:t> –</a:t>
            </a:r>
            <a:r>
              <a:rPr lang="en-US" sz="2400" b="1" dirty="0" smtClean="0">
                <a:solidFill>
                  <a:srgbClr val="800000"/>
                </a:solidFill>
                <a:latin typeface="Arial"/>
                <a:cs typeface="Arial"/>
              </a:rPr>
              <a:t>  </a:t>
            </a:r>
            <a:r>
              <a:rPr lang="ru-RU" sz="2400" b="1" dirty="0" smtClean="0">
                <a:solidFill>
                  <a:srgbClr val="800000"/>
                </a:solidFill>
                <a:latin typeface="Arial"/>
                <a:cs typeface="Arial"/>
              </a:rPr>
              <a:t>2012 (41/</a:t>
            </a:r>
            <a:r>
              <a:rPr lang="ru-RU" sz="2400" b="1" dirty="0" smtClean="0">
                <a:solidFill>
                  <a:srgbClr val="000000"/>
                </a:solidFill>
                <a:latin typeface="Arial"/>
                <a:cs typeface="Arial"/>
              </a:rPr>
              <a:t>59</a:t>
            </a:r>
            <a:r>
              <a:rPr lang="ru-RU" sz="2400" b="1" dirty="0" smtClean="0">
                <a:solidFill>
                  <a:srgbClr val="800000"/>
                </a:solidFill>
                <a:latin typeface="Arial"/>
                <a:cs typeface="Arial"/>
              </a:rPr>
              <a:t>)</a:t>
            </a:r>
            <a:br>
              <a:rPr lang="ru-RU" sz="2400" b="1" dirty="0" smtClean="0">
                <a:solidFill>
                  <a:srgbClr val="800000"/>
                </a:solidFill>
                <a:latin typeface="Arial"/>
                <a:cs typeface="Arial"/>
              </a:rPr>
            </a:br>
            <a:endParaRPr lang="ru-RU" sz="24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pic>
        <p:nvPicPr>
          <p:cNvPr id="4" name="Содержимое 3" descr="IMAG055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86" r="-90986"/>
          <a:stretch>
            <a:fillRect/>
          </a:stretch>
        </p:blipFill>
        <p:spPr>
          <a:xfrm>
            <a:off x="-1160889" y="2350136"/>
            <a:ext cx="4909956" cy="2628264"/>
          </a:xfrm>
        </p:spPr>
      </p:pic>
      <p:pic>
        <p:nvPicPr>
          <p:cNvPr id="5" name="Содержимое 3" descr="IMAG056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385" r="-94385"/>
          <a:stretch>
            <a:fillRect/>
          </a:stretch>
        </p:blipFill>
        <p:spPr>
          <a:xfrm>
            <a:off x="901052" y="2320608"/>
            <a:ext cx="4964715" cy="2657791"/>
          </a:xfrm>
          <a:prstGeom prst="rect">
            <a:avLst/>
          </a:prstGeom>
        </p:spPr>
      </p:pic>
      <p:pic>
        <p:nvPicPr>
          <p:cNvPr id="6" name="Содержимое 3" descr="Обкладинка Програми-20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271" r="-96271"/>
          <a:stretch>
            <a:fillRect/>
          </a:stretch>
        </p:blipFill>
        <p:spPr>
          <a:xfrm>
            <a:off x="2952867" y="2359343"/>
            <a:ext cx="4895733" cy="2620863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71736"/>
              </p:ext>
            </p:extLst>
          </p:nvPr>
        </p:nvGraphicFramePr>
        <p:xfrm>
          <a:off x="7035800" y="2413001"/>
          <a:ext cx="1803400" cy="26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3400"/>
              </a:tblGrid>
              <a:tr h="2632048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Charcoal CY"/>
                        <a:cs typeface="Charcoal CY"/>
                      </a:endParaRPr>
                    </a:p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Charcoal CY"/>
                        <a:cs typeface="Charcoal CY"/>
                      </a:endParaRPr>
                    </a:p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Charcoal CY"/>
                        <a:cs typeface="Charcoal CY"/>
                      </a:endParaRPr>
                    </a:p>
                    <a:p>
                      <a:pPr algn="ctr"/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Charcoal CY"/>
                          <a:cs typeface="Charcoal CY"/>
                        </a:rPr>
                        <a:t>Інтернет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Charcoal CY"/>
                          <a:cs typeface="Charcoal CY"/>
                        </a:rPr>
                        <a:t>-ресурс</a:t>
                      </a:r>
                      <a:endParaRPr lang="en-US" dirty="0" smtClean="0">
                        <a:solidFill>
                          <a:schemeClr val="tx1"/>
                        </a:solidFill>
                        <a:latin typeface="Charcoal CY"/>
                        <a:cs typeface="Charcoal CY"/>
                      </a:endParaRPr>
                    </a:p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  <a:latin typeface="Charcoal CY"/>
                        <a:cs typeface="Charcoal CY"/>
                      </a:endParaRPr>
                    </a:p>
                    <a:p>
                      <a:pPr algn="ctr"/>
                      <a:r>
                        <a:rPr lang="en-US" sz="5400" dirty="0" smtClean="0">
                          <a:solidFill>
                            <a:schemeClr val="tx1"/>
                          </a:solidFill>
                          <a:latin typeface="Charcoal CY"/>
                          <a:cs typeface="Charcoal CY"/>
                        </a:rPr>
                        <a:t>@</a:t>
                      </a:r>
                      <a:endParaRPr lang="ru-RU" sz="5400" dirty="0" smtClean="0">
                        <a:solidFill>
                          <a:schemeClr val="tx1"/>
                        </a:solidFill>
                        <a:latin typeface="Charcoal CY"/>
                        <a:cs typeface="Charcoal CY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6058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800000"/>
                </a:solidFill>
                <a:latin typeface="Helvetica CY"/>
                <a:cs typeface="Helvetica CY"/>
              </a:rPr>
              <a:t>«</a:t>
            </a:r>
            <a:r>
              <a:rPr lang="ru-RU" sz="2800" b="1" dirty="0" err="1">
                <a:solidFill>
                  <a:srgbClr val="800000"/>
                </a:solidFill>
                <a:latin typeface="Helvetica CY"/>
                <a:cs typeface="Helvetica CY"/>
              </a:rPr>
              <a:t>Дитині</a:t>
            </a:r>
            <a:r>
              <a:rPr lang="ru-RU" sz="2800" b="1" dirty="0">
                <a:solidFill>
                  <a:srgbClr val="800000"/>
                </a:solidFill>
                <a:latin typeface="Helvetica CY"/>
                <a:cs typeface="Helvetica CY"/>
              </a:rPr>
              <a:t> </a:t>
            </a:r>
            <a:r>
              <a:rPr lang="ru-RU" sz="2800" b="1" dirty="0" err="1">
                <a:solidFill>
                  <a:srgbClr val="800000"/>
                </a:solidFill>
                <a:latin typeface="Helvetica CY"/>
                <a:cs typeface="Helvetica CY"/>
              </a:rPr>
              <a:t>можна</a:t>
            </a:r>
            <a:r>
              <a:rPr lang="ru-RU" sz="2800" b="1" dirty="0">
                <a:solidFill>
                  <a:srgbClr val="800000"/>
                </a:solidFill>
                <a:latin typeface="Helvetica CY"/>
                <a:cs typeface="Helvetica CY"/>
              </a:rPr>
              <a:t> </a:t>
            </a:r>
            <a:r>
              <a:rPr lang="ru-RU" sz="2800" b="1" dirty="0" err="1">
                <a:solidFill>
                  <a:srgbClr val="800000"/>
                </a:solidFill>
                <a:latin typeface="Helvetica CY"/>
                <a:cs typeface="Helvetica CY"/>
              </a:rPr>
              <a:t>давати</a:t>
            </a:r>
            <a:r>
              <a:rPr lang="ru-RU" sz="2800" b="1" dirty="0">
                <a:solidFill>
                  <a:srgbClr val="800000"/>
                </a:solidFill>
                <a:latin typeface="Helvetica CY"/>
                <a:cs typeface="Helvetica CY"/>
              </a:rPr>
              <a:t> </a:t>
            </a:r>
            <a:r>
              <a:rPr lang="ru-RU" sz="2800" b="1" dirty="0" err="1" smtClean="0">
                <a:solidFill>
                  <a:srgbClr val="800000"/>
                </a:solidFill>
                <a:latin typeface="Helvetica CY"/>
                <a:cs typeface="Helvetica CY"/>
              </a:rPr>
              <a:t>лише</a:t>
            </a:r>
            <a:r>
              <a:rPr lang="ru-RU" sz="2800" b="1" dirty="0" smtClean="0">
                <a:solidFill>
                  <a:srgbClr val="800000"/>
                </a:solidFill>
                <a:latin typeface="Helvetica CY"/>
                <a:cs typeface="Helvetica CY"/>
              </a:rPr>
              <a:t> </a:t>
            </a:r>
            <a:r>
              <a:rPr lang="ru-RU" sz="2800" b="1" dirty="0" err="1" smtClean="0">
                <a:solidFill>
                  <a:srgbClr val="800000"/>
                </a:solidFill>
                <a:latin typeface="Helvetica CY"/>
                <a:cs typeface="Helvetica CY"/>
              </a:rPr>
              <a:t>дві</a:t>
            </a:r>
            <a:r>
              <a:rPr lang="ru-RU" sz="2800" b="1" dirty="0" smtClean="0">
                <a:solidFill>
                  <a:srgbClr val="800000"/>
                </a:solidFill>
                <a:latin typeface="Helvetica CY"/>
                <a:cs typeface="Helvetica CY"/>
              </a:rPr>
              <a:t> </a:t>
            </a:r>
            <a:r>
              <a:rPr lang="ru-RU" sz="2800" b="1" dirty="0">
                <a:solidFill>
                  <a:srgbClr val="800000"/>
                </a:solidFill>
                <a:latin typeface="Helvetica CY"/>
                <a:cs typeface="Helvetica CY"/>
              </a:rPr>
              <a:t>книги</a:t>
            </a:r>
            <a:r>
              <a:rPr lang="ru-RU" sz="2800" b="1" dirty="0" smtClean="0">
                <a:solidFill>
                  <a:srgbClr val="800000"/>
                </a:solidFill>
                <a:latin typeface="Helvetica CY"/>
                <a:cs typeface="Helvetica CY"/>
              </a:rPr>
              <a:t>:</a:t>
            </a:r>
            <a:br>
              <a:rPr lang="ru-RU" sz="2800" b="1" dirty="0" smtClean="0">
                <a:solidFill>
                  <a:srgbClr val="800000"/>
                </a:solidFill>
                <a:latin typeface="Helvetica CY"/>
                <a:cs typeface="Helvetica CY"/>
              </a:rPr>
            </a:br>
            <a:r>
              <a:rPr lang="ru-RU" sz="2800" b="1" dirty="0" smtClean="0">
                <a:solidFill>
                  <a:srgbClr val="800000"/>
                </a:solidFill>
                <a:latin typeface="Helvetica CY"/>
                <a:cs typeface="Helvetica CY"/>
              </a:rPr>
              <a:t> </a:t>
            </a:r>
            <a:r>
              <a:rPr lang="ru-RU" sz="2800" b="1" dirty="0" err="1">
                <a:solidFill>
                  <a:srgbClr val="800000"/>
                </a:solidFill>
                <a:latin typeface="Helvetica CY"/>
                <a:cs typeface="Helvetica CY"/>
              </a:rPr>
              <a:t>Біблію</a:t>
            </a:r>
            <a:r>
              <a:rPr lang="ru-RU" sz="2800" b="1" dirty="0">
                <a:solidFill>
                  <a:srgbClr val="800000"/>
                </a:solidFill>
                <a:latin typeface="Helvetica CY"/>
                <a:cs typeface="Helvetica CY"/>
              </a:rPr>
              <a:t> і «</a:t>
            </a:r>
            <a:r>
              <a:rPr lang="ru-RU" sz="2800" b="1" dirty="0" err="1">
                <a:solidFill>
                  <a:srgbClr val="800000"/>
                </a:solidFill>
                <a:latin typeface="Helvetica CY"/>
                <a:cs typeface="Helvetica CY"/>
              </a:rPr>
              <a:t>Робінзона</a:t>
            </a:r>
            <a:r>
              <a:rPr lang="ru-RU" sz="2800" b="1" dirty="0">
                <a:solidFill>
                  <a:srgbClr val="800000"/>
                </a:solidFill>
                <a:latin typeface="Helvetica CY"/>
                <a:cs typeface="Helvetica CY"/>
              </a:rPr>
              <a:t> Крузо» </a:t>
            </a:r>
            <a:r>
              <a:rPr lang="ru-RU" sz="2800" b="1" dirty="0" smtClean="0">
                <a:solidFill>
                  <a:srgbClr val="800000"/>
                </a:solidFill>
                <a:latin typeface="Helvetica CY"/>
                <a:cs typeface="Helvetica CY"/>
              </a:rPr>
              <a:t/>
            </a:r>
            <a:br>
              <a:rPr lang="ru-RU" sz="2800" b="1" dirty="0" smtClean="0">
                <a:solidFill>
                  <a:srgbClr val="800000"/>
                </a:solidFill>
                <a:latin typeface="Helvetica CY"/>
                <a:cs typeface="Helvetica CY"/>
              </a:rPr>
            </a:br>
            <a:r>
              <a:rPr lang="ru-RU" sz="2800" b="1" dirty="0" smtClean="0">
                <a:solidFill>
                  <a:srgbClr val="800000"/>
                </a:solidFill>
                <a:latin typeface="Helvetica CY"/>
                <a:cs typeface="Helvetica CY"/>
              </a:rPr>
              <a:t>(</a:t>
            </a:r>
            <a:r>
              <a:rPr lang="ru-RU" sz="2800" b="1" dirty="0">
                <a:solidFill>
                  <a:srgbClr val="800000"/>
                </a:solidFill>
                <a:latin typeface="Helvetica CY"/>
                <a:cs typeface="Helvetica CY"/>
              </a:rPr>
              <a:t>Ж. Ж. </a:t>
            </a:r>
            <a:r>
              <a:rPr lang="ru-RU" sz="2800" b="1" dirty="0" smtClean="0">
                <a:solidFill>
                  <a:srgbClr val="800000"/>
                </a:solidFill>
                <a:latin typeface="Helvetica CY"/>
                <a:cs typeface="Helvetica CY"/>
              </a:rPr>
              <a:t>Руссо</a:t>
            </a:r>
            <a:r>
              <a:rPr lang="en-US" sz="2800" b="1" dirty="0" smtClean="0">
                <a:solidFill>
                  <a:srgbClr val="800000"/>
                </a:solidFill>
                <a:latin typeface="Helvetica CY"/>
                <a:cs typeface="Helvetica CY"/>
              </a:rPr>
              <a:t>. </a:t>
            </a:r>
            <a:r>
              <a:rPr lang="uk-UA" sz="2800" b="1" dirty="0" smtClean="0">
                <a:solidFill>
                  <a:srgbClr val="800000"/>
                </a:solidFill>
                <a:latin typeface="Helvetica CY"/>
                <a:cs typeface="Helvetica CY"/>
              </a:rPr>
              <a:t>“Еміль, або Про виховання”)</a:t>
            </a:r>
            <a:endParaRPr lang="ru-RU" sz="2800" b="1" dirty="0">
              <a:solidFill>
                <a:srgbClr val="800000"/>
              </a:solidFill>
              <a:latin typeface="Helvetica CY"/>
              <a:cs typeface="Helvetica CY"/>
            </a:endParaRPr>
          </a:p>
        </p:txBody>
      </p:sp>
      <p:pic>
        <p:nvPicPr>
          <p:cNvPr id="4" name="Picture 4" descr="Дефо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3" b="717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900113" y="2133601"/>
            <a:ext cx="7345362" cy="3581399"/>
          </a:xfrm>
          <a:prstGeom prst="line">
            <a:avLst/>
          </a:prstGeom>
          <a:ln w="292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4000" y="2641600"/>
            <a:ext cx="195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2012</a:t>
            </a:r>
            <a:r>
              <a:rPr lang="ru-RU" sz="4400" b="1" dirty="0" smtClean="0"/>
              <a:t> </a:t>
            </a:r>
            <a:endParaRPr lang="ru-RU" sz="4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4000" y="5918200"/>
            <a:ext cx="825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 smtClean="0">
                <a:solidFill>
                  <a:srgbClr val="800000"/>
                </a:solidFill>
                <a:latin typeface="Helvetica CY"/>
                <a:cs typeface="Helvetica CY"/>
              </a:rPr>
              <a:t>??? -  То кого ми </a:t>
            </a:r>
            <a:r>
              <a:rPr lang="ru-RU" sz="3600" b="1" dirty="0" err="1" smtClean="0">
                <a:solidFill>
                  <a:srgbClr val="800000"/>
                </a:solidFill>
                <a:latin typeface="Helvetica CY"/>
                <a:cs typeface="Helvetica CY"/>
              </a:rPr>
              <a:t>виховуємо</a:t>
            </a:r>
            <a:r>
              <a:rPr lang="ru-RU" sz="3600" b="1" dirty="0" smtClean="0">
                <a:solidFill>
                  <a:srgbClr val="800000"/>
                </a:solidFill>
                <a:latin typeface="Helvetica CY"/>
                <a:cs typeface="Helvetica CY"/>
              </a:rPr>
              <a:t>?..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99599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54000" y="244158"/>
            <a:ext cx="8686800" cy="1339850"/>
          </a:xfrm>
        </p:spPr>
        <p:txBody>
          <a:bodyPr>
            <a:normAutofit/>
          </a:bodyPr>
          <a:lstStyle/>
          <a:p>
            <a:r>
              <a:rPr lang="ru-RU" sz="3200" b="1" dirty="0" err="1" smtClean="0">
                <a:solidFill>
                  <a:srgbClr val="800000"/>
                </a:solidFill>
                <a:latin typeface="Helvetica CY"/>
                <a:cs typeface="Helvetica CY"/>
              </a:rPr>
              <a:t>Принципи</a:t>
            </a:r>
            <a:r>
              <a:rPr lang="ru-RU" sz="3200" b="1" dirty="0" smtClean="0">
                <a:solidFill>
                  <a:srgbClr val="800000"/>
                </a:solidFill>
                <a:latin typeface="Helvetica CY"/>
                <a:cs typeface="Helvetica CY"/>
              </a:rPr>
              <a:t> </a:t>
            </a:r>
            <a:r>
              <a:rPr lang="ru-RU" sz="3200" b="1" dirty="0" err="1" smtClean="0">
                <a:solidFill>
                  <a:srgbClr val="800000"/>
                </a:solidFill>
                <a:latin typeface="Helvetica CY"/>
                <a:cs typeface="Helvetica CY"/>
              </a:rPr>
              <a:t>селекції</a:t>
            </a:r>
            <a:r>
              <a:rPr lang="ru-RU" sz="3200" b="1" dirty="0" smtClean="0">
                <a:solidFill>
                  <a:srgbClr val="800000"/>
                </a:solidFill>
                <a:latin typeface="Helvetica CY"/>
                <a:cs typeface="Helvetica CY"/>
              </a:rPr>
              <a:t> </a:t>
            </a:r>
            <a:r>
              <a:rPr lang="ru-RU" sz="3200" b="1" dirty="0" err="1" smtClean="0">
                <a:solidFill>
                  <a:srgbClr val="800000"/>
                </a:solidFill>
                <a:latin typeface="Helvetica CY"/>
                <a:cs typeface="Helvetica CY"/>
              </a:rPr>
              <a:t>творів</a:t>
            </a:r>
            <a:r>
              <a:rPr lang="ru-RU" sz="3200" b="1" dirty="0" smtClean="0">
                <a:solidFill>
                  <a:srgbClr val="800000"/>
                </a:solidFill>
                <a:latin typeface="Helvetica CY"/>
                <a:cs typeface="Helvetica CY"/>
              </a:rPr>
              <a:t> для </a:t>
            </a:r>
            <a:r>
              <a:rPr lang="ru-RU" sz="3200" b="1" dirty="0" err="1" smtClean="0">
                <a:solidFill>
                  <a:srgbClr val="800000"/>
                </a:solidFill>
                <a:latin typeface="Helvetica CY"/>
                <a:cs typeface="Helvetica CY"/>
              </a:rPr>
              <a:t>програм</a:t>
            </a:r>
            <a:r>
              <a:rPr lang="ru-RU" sz="3200" b="1" dirty="0" smtClean="0"/>
              <a:t>: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4000" y="1295400"/>
            <a:ext cx="8686800" cy="5029200"/>
          </a:xfrm>
        </p:spPr>
        <p:txBody>
          <a:bodyPr>
            <a:normAutofit/>
          </a:bodyPr>
          <a:lstStyle/>
          <a:p>
            <a:pPr lvl="0"/>
            <a:r>
              <a:rPr lang="uk-UA" b="1" dirty="0">
                <a:solidFill>
                  <a:schemeClr val="tx1"/>
                </a:solidFill>
                <a:latin typeface="Helvetica Neue"/>
                <a:cs typeface="Helvetica Neue"/>
              </a:rPr>
              <a:t>Висока художньо-естетична цінність твору (Канон).</a:t>
            </a:r>
          </a:p>
          <a:p>
            <a:pPr lvl="0"/>
            <a:r>
              <a:rPr lang="uk-UA" b="1" dirty="0">
                <a:solidFill>
                  <a:schemeClr val="tx1"/>
                </a:solidFill>
                <a:latin typeface="Helvetica Neue"/>
                <a:cs typeface="Helvetica Neue"/>
              </a:rPr>
              <a:t>Відповідність віковим особливостям учнів.</a:t>
            </a:r>
          </a:p>
          <a:p>
            <a:pPr lvl="0"/>
            <a:r>
              <a:rPr lang="uk-UA" b="1" dirty="0">
                <a:solidFill>
                  <a:schemeClr val="tx1"/>
                </a:solidFill>
                <a:latin typeface="Helvetica Neue"/>
                <a:cs typeface="Helvetica Neue"/>
              </a:rPr>
              <a:t>Репрезентативність твору в контексті індивідуального стилю, стилю епохи, національної літературної традиції та світової культури.</a:t>
            </a:r>
          </a:p>
          <a:p>
            <a:pPr lvl="0"/>
            <a:r>
              <a:rPr lang="uk-UA" b="1" dirty="0">
                <a:solidFill>
                  <a:schemeClr val="tx1"/>
                </a:solidFill>
                <a:latin typeface="Helvetica Neue"/>
                <a:cs typeface="Helvetica Neue"/>
              </a:rPr>
              <a:t>Значення твору для духовного зростання українців, його виховний потенціал</a:t>
            </a:r>
          </a:p>
          <a:p>
            <a:pPr lvl="0"/>
            <a:r>
              <a:rPr lang="uk-UA" b="1" dirty="0">
                <a:solidFill>
                  <a:schemeClr val="tx1"/>
                </a:solidFill>
                <a:latin typeface="Helvetica Neue"/>
                <a:cs typeface="Helvetica Neue"/>
              </a:rPr>
              <a:t>Компарабельність твору.</a:t>
            </a:r>
          </a:p>
          <a:p>
            <a:pPr lvl="0"/>
            <a:r>
              <a:rPr lang="uk-UA" b="1" dirty="0">
                <a:solidFill>
                  <a:schemeClr val="tx1"/>
                </a:solidFill>
                <a:latin typeface="Helvetica Neue"/>
                <a:cs typeface="Helvetica Neue"/>
              </a:rPr>
              <a:t>Продуктивність для продовження культурної традиції.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0373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6545" y="1584008"/>
            <a:ext cx="2984864" cy="4991084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95" y="3497694"/>
            <a:ext cx="2301305" cy="3077397"/>
          </a:xfrm>
          <a:prstGeom prst="rect">
            <a:avLst/>
          </a:prstGeom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289495" y="219847"/>
            <a:ext cx="8631913" cy="1099234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 smtClean="0">
                <a:solidFill>
                  <a:srgbClr val="FF0000"/>
                </a:solidFill>
                <a:latin typeface="Arial Black"/>
                <a:cs typeface="Arial Black"/>
              </a:rPr>
              <a:t>Логос                             </a:t>
            </a:r>
            <a:r>
              <a:rPr lang="ru-RU" sz="4000" dirty="0" err="1" smtClean="0">
                <a:solidFill>
                  <a:srgbClr val="FF0000"/>
                </a:solidFill>
                <a:latin typeface="Arial Black"/>
                <a:cs typeface="Arial Black"/>
              </a:rPr>
              <a:t>Софія</a:t>
            </a:r>
            <a:endParaRPr lang="ru-RU" sz="40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1824" y="14697"/>
            <a:ext cx="3395775" cy="55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89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Столица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Столица.thmx</Template>
  <TotalTime>5297</TotalTime>
  <Words>119</Words>
  <Application>Microsoft Macintosh PowerPoint</Application>
  <PresentationFormat>Экран (4:3)</PresentationFormat>
  <Paragraphs>20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Столица</vt:lpstr>
      <vt:lpstr>СЕЛЕКЦІЯ  ЛІТЕРАТУРНИХ ТВОРІВ  ДЛЯ ШКІЛЬНИХ ПРОГРАМ  ЯК МЕТОДИЧНА ПРОБЛЕМА </vt:lpstr>
      <vt:lpstr>Св. Кирило й Мефодій                                 Літописець Нестор </vt:lpstr>
      <vt:lpstr>   1998 (62/38)    -   2001 (58/42)   -   2005 (61/39)     –  2012 (41/59) </vt:lpstr>
      <vt:lpstr>«Дитині можна давати лише дві книги:  Біблію і «Робінзона Крузо»  (Ж. Ж. Руссо. “Еміль, або Про виховання”)</vt:lpstr>
      <vt:lpstr>Принципи селекції творів для програм: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Кирило-Мефодіївська традиція в українській духовній культурі  та актуальні проблеми сучасної літературної освіти </dc:title>
  <dc:creator>Юрій</dc:creator>
  <cp:lastModifiedBy>Юрій</cp:lastModifiedBy>
  <cp:revision>25</cp:revision>
  <dcterms:created xsi:type="dcterms:W3CDTF">2015-11-09T20:52:35Z</dcterms:created>
  <dcterms:modified xsi:type="dcterms:W3CDTF">2015-11-19T05:58:31Z</dcterms:modified>
</cp:coreProperties>
</file>