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AFE90-51FE-4A4B-9127-3EF344D7FB05}" type="datetimeFigureOut">
              <a:rPr lang="ru-RU" smtClean="0"/>
              <a:t>пт 06.10.17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163F8-5B57-41A3-B772-D9DDC8FC89D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163F8-5B57-41A3-B772-D9DDC8FC89D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06.10.17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06.10.17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06.10.17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06.10.17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06.10.17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06.10.17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06.10.17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06.10.17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06.10.17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06.10.17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06.10.17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пт 06.10.17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b="1" dirty="0" smtClean="0"/>
              <a:t>ГЛОБАЛІЗАЦІЯ ВИЩОЇ ОСВІТІ ЄС: НАСЛІДКИ ТА ПЕРСПЕКТИВИ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b="1" dirty="0" err="1" smtClean="0">
                <a:solidFill>
                  <a:schemeClr val="tx1"/>
                </a:solidFill>
              </a:rPr>
              <a:t>Мосьпан</a:t>
            </a:r>
            <a:r>
              <a:rPr lang="uk-UA" b="1" dirty="0" smtClean="0">
                <a:solidFill>
                  <a:schemeClr val="tx1"/>
                </a:solidFill>
              </a:rPr>
              <a:t> Н.В.</a:t>
            </a:r>
          </a:p>
          <a:p>
            <a:r>
              <a:rPr lang="uk-UA" sz="2200" dirty="0" err="1" smtClean="0">
                <a:solidFill>
                  <a:schemeClr val="tx1"/>
                </a:solidFill>
              </a:rPr>
              <a:t>к</a:t>
            </a:r>
            <a:r>
              <a:rPr lang="uk-UA" sz="2200" dirty="0" err="1" smtClean="0">
                <a:solidFill>
                  <a:schemeClr val="tx1"/>
                </a:solidFill>
              </a:rPr>
              <a:t>.п.н</a:t>
            </a:r>
            <a:r>
              <a:rPr lang="uk-UA" sz="2200" dirty="0" smtClean="0">
                <a:solidFill>
                  <a:schemeClr val="tx1"/>
                </a:solidFill>
              </a:rPr>
              <a:t>., доц. кафедри англійської філології та перекладу </a:t>
            </a:r>
          </a:p>
          <a:p>
            <a:r>
              <a:rPr lang="uk-UA" sz="2200" dirty="0" smtClean="0">
                <a:solidFill>
                  <a:schemeClr val="tx1"/>
                </a:solidFill>
              </a:rPr>
              <a:t>Київського університету імені Бориса Грінченка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 smtClean="0"/>
              <a:t>Ознаки глобалізації вищої освіти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Мобільність студентів</a:t>
            </a:r>
          </a:p>
          <a:p>
            <a:r>
              <a:rPr lang="uk-UA" b="1" dirty="0" smtClean="0"/>
              <a:t>Автономія університетів</a:t>
            </a:r>
          </a:p>
          <a:p>
            <a:r>
              <a:rPr lang="uk-UA" b="1" dirty="0" smtClean="0"/>
              <a:t> Забезпечення </a:t>
            </a:r>
            <a:r>
              <a:rPr lang="uk-UA" b="1" dirty="0" smtClean="0"/>
              <a:t>якості </a:t>
            </a:r>
            <a:r>
              <a:rPr lang="uk-UA" b="1" dirty="0" smtClean="0"/>
              <a:t>освіти</a:t>
            </a:r>
          </a:p>
          <a:p>
            <a:r>
              <a:rPr lang="uk-UA" b="1" dirty="0" smtClean="0"/>
              <a:t>Рейтинги</a:t>
            </a:r>
          </a:p>
          <a:p>
            <a:r>
              <a:rPr lang="uk-UA" b="1" dirty="0" smtClean="0"/>
              <a:t>Елітні університети </a:t>
            </a:r>
          </a:p>
          <a:p>
            <a:r>
              <a:rPr lang="uk-UA" b="1" dirty="0" smtClean="0"/>
              <a:t>Мова освіти - англійська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 smtClean="0"/>
              <a:t>Глобалізація </a:t>
            </a:r>
            <a:r>
              <a:rPr lang="uk-UA" b="1" dirty="0" smtClean="0"/>
              <a:t>вищої освіти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2800" dirty="0" err="1" smtClean="0"/>
              <a:t>Маркетизація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зв’язок з </a:t>
            </a:r>
            <a:r>
              <a:rPr lang="uk-UA" dirty="0" smtClean="0"/>
              <a:t>ринком </a:t>
            </a:r>
            <a:r>
              <a:rPr lang="uk-UA" dirty="0" smtClean="0"/>
              <a:t>праці</a:t>
            </a:r>
          </a:p>
          <a:p>
            <a:r>
              <a:rPr lang="uk-UA" dirty="0" smtClean="0"/>
              <a:t>орієнтація на вимоги ринку праці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2800" dirty="0" smtClean="0"/>
              <a:t>Інтернаціоналізація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err="1" smtClean="0"/>
              <a:t>мобільність</a:t>
            </a:r>
            <a:r>
              <a:rPr lang="ru-RU" dirty="0" smtClean="0"/>
              <a:t> </a:t>
            </a:r>
            <a:r>
              <a:rPr lang="ru-RU" dirty="0" err="1" smtClean="0"/>
              <a:t>студентів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співробітників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інтернаціоналізація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dirty="0" smtClean="0"/>
              <a:t>Європеїзація вищої освіти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b="1" dirty="0" smtClean="0"/>
          </a:p>
          <a:p>
            <a:r>
              <a:rPr lang="uk-UA" b="1" dirty="0" smtClean="0"/>
              <a:t>збереження </a:t>
            </a:r>
            <a:r>
              <a:rPr lang="uk-UA" b="1" dirty="0" smtClean="0"/>
              <a:t>Європейської ідентичності вищої освіти </a:t>
            </a:r>
            <a:r>
              <a:rPr lang="ru-RU" b="1" dirty="0" smtClean="0"/>
              <a:t>в</a:t>
            </a:r>
            <a:r>
              <a:rPr lang="uk-UA" b="1" dirty="0" smtClean="0"/>
              <a:t> </a:t>
            </a:r>
            <a:r>
              <a:rPr lang="uk-UA" b="1" dirty="0" err="1" smtClean="0"/>
              <a:t>глобалізованому</a:t>
            </a:r>
            <a:r>
              <a:rPr lang="uk-UA" b="1" dirty="0" smtClean="0"/>
              <a:t> </a:t>
            </a:r>
            <a:r>
              <a:rPr lang="uk-UA" b="1" dirty="0" smtClean="0"/>
              <a:t>світі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dirty="0" smtClean="0"/>
              <a:t>Болонська Декларація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/>
              <a:t>Мета:</a:t>
            </a:r>
            <a:r>
              <a:rPr lang="uk-UA" dirty="0" smtClean="0"/>
              <a:t> підвищення </a:t>
            </a:r>
            <a:r>
              <a:rPr lang="uk-UA" dirty="0" smtClean="0"/>
              <a:t>міжнародної конкурентоспроможності Європейської вищої </a:t>
            </a:r>
            <a:r>
              <a:rPr lang="uk-UA" dirty="0" smtClean="0"/>
              <a:t>освіти</a:t>
            </a:r>
            <a:endParaRPr lang="ru-RU" dirty="0" smtClean="0"/>
          </a:p>
          <a:p>
            <a:r>
              <a:rPr lang="uk-UA" b="1" dirty="0" smtClean="0"/>
              <a:t>Механізми</a:t>
            </a:r>
            <a:r>
              <a:rPr lang="uk-UA" dirty="0" smtClean="0"/>
              <a:t>: </a:t>
            </a:r>
            <a:r>
              <a:rPr lang="uk-UA" dirty="0" smtClean="0"/>
              <a:t>визнання ступенів і кваліфікацій вищої освіти через впровадження триступеневої системи </a:t>
            </a:r>
            <a:r>
              <a:rPr lang="uk-UA" dirty="0" smtClean="0"/>
              <a:t>навчання</a:t>
            </a:r>
          </a:p>
          <a:p>
            <a:r>
              <a:rPr lang="uk-UA" b="1" dirty="0" smtClean="0"/>
              <a:t>Результат</a:t>
            </a:r>
            <a:r>
              <a:rPr lang="uk-UA" dirty="0" smtClean="0"/>
              <a:t>: Європейський простір вищої освіти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b="1" dirty="0" smtClean="0"/>
              <a:t>Перспективи глобалізації </a:t>
            </a:r>
            <a:br>
              <a:rPr lang="uk-UA" b="1" dirty="0" smtClean="0"/>
            </a:br>
            <a:r>
              <a:rPr lang="uk-UA" b="1" dirty="0" smtClean="0"/>
              <a:t>вищої освіти в ЄС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</a:t>
            </a:r>
            <a:r>
              <a:rPr lang="uk-UA" dirty="0" smtClean="0"/>
              <a:t>раїни </a:t>
            </a:r>
            <a:r>
              <a:rPr lang="uk-UA" dirty="0" smtClean="0"/>
              <a:t>з перехідною економікою швидко збільшують інвестиції у вищу </a:t>
            </a:r>
            <a:r>
              <a:rPr lang="uk-UA" dirty="0" smtClean="0"/>
              <a:t>освіту та будуть встановлювати </a:t>
            </a:r>
            <a:r>
              <a:rPr lang="uk-UA" dirty="0" smtClean="0"/>
              <a:t>темп у глобальних гонках за знання та </a:t>
            </a:r>
            <a:r>
              <a:rPr lang="uk-UA" dirty="0" smtClean="0"/>
              <a:t>таланти</a:t>
            </a:r>
          </a:p>
          <a:p>
            <a:r>
              <a:rPr lang="uk-UA" dirty="0" smtClean="0"/>
              <a:t>Бразилія, Росія, Індія та Китай домінуватимуть над Європою та Японією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142</Words>
  <Application>Microsoft Office PowerPoint</Application>
  <PresentationFormat>Экран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ГЛОБАЛІЗАЦІЯ ВИЩОЇ ОСВІТІ ЄС: НАСЛІДКИ ТА ПЕРСПЕКТИВИ</vt:lpstr>
      <vt:lpstr>Ознаки глобалізації вищої освіти</vt:lpstr>
      <vt:lpstr>Глобалізація вищої освіти</vt:lpstr>
      <vt:lpstr>Європеїзація вищої освіти</vt:lpstr>
      <vt:lpstr>Болонська Декларація</vt:lpstr>
      <vt:lpstr>Перспективи глобалізації  вищої освіти в ЄС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ГЛОБАЛІЗАЦІЯ ВИЩОЇ ОСВІТІ ЄС: НАСЛІДКИ ТА ПЕРСПЕКТИВИ</dc:title>
  <dc:creator>Пользователь</dc:creator>
  <cp:lastModifiedBy>Пользователь</cp:lastModifiedBy>
  <cp:revision>5</cp:revision>
  <dcterms:created xsi:type="dcterms:W3CDTF">2017-10-06T04:35:38Z</dcterms:created>
  <dcterms:modified xsi:type="dcterms:W3CDTF">2017-10-06T05:21:12Z</dcterms:modified>
</cp:coreProperties>
</file>