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50" d="100"/>
          <a:sy n="50" d="100"/>
        </p:scale>
        <p:origin x="-2648" y="-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mtClean="0"/>
              <a:t>Образец заголовка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Образец подзаголовка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7D290233-0DD1-4A80-BB1E-9ADC3556DBB6}" type="datetimeFigureOut">
              <a:rPr lang="en-US" smtClean="0"/>
              <a:t>15.12.15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, рисун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uk-UA" smtClean="0"/>
              <a:t>Образец заголовка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15.12.15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uk-UA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uk-UA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uk-UA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15.12.15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над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uk-UA" smtClean="0"/>
              <a:t>Образец заголовка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uk-UA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15.12.15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15.12.15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uk-UA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15.12.15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15.12.15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uk-UA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Образец подзаголовка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7D290233-0DD1-4A80-BB1E-9ADC3556DBB6}" type="datetimeFigureOut">
              <a:rPr lang="en-US" smtClean="0"/>
              <a:t>15.12.15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uk-UA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uk-UA" smtClean="0"/>
              <a:t>Образец заголовка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15.12.15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15.12.15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15.12.15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15.12.15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15.12.15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uk-UA" smtClean="0"/>
              <a:t>Образец заголовка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uk-UA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15.12.15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Образец заголовка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7D290233-0DD1-4A80-BB1E-9ADC3556DBB6}" type="datetimeFigureOut">
              <a:rPr lang="en-US" smtClean="0"/>
              <a:t>15.12.15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Relationship Id="rId3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:\Корпоративні елементи\Слай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88"/>
            <a:ext cx="8229600" cy="4889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/>
            </a:r>
            <a:br>
              <a:rPr lang="en-US" dirty="0" smtClean="0">
                <a:ea typeface="+mj-ea"/>
              </a:rPr>
            </a:br>
            <a:endParaRPr lang="ru-RU" dirty="0" smtClean="0">
              <a:ea typeface="+mj-ea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1400" y="1417639"/>
            <a:ext cx="74422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rgbClr val="800000"/>
                </a:solidFill>
                <a:latin typeface="Helvetica CY"/>
                <a:cs typeface="Helvetica CY"/>
              </a:rPr>
              <a:t/>
            </a:r>
            <a:br>
              <a:rPr lang="uk-UA" b="1" dirty="0">
                <a:solidFill>
                  <a:srgbClr val="800000"/>
                </a:solidFill>
                <a:latin typeface="Helvetica CY"/>
                <a:cs typeface="Helvetica CY"/>
              </a:rPr>
            </a:br>
            <a:r>
              <a:rPr lang="uk-UA" b="1" dirty="0">
                <a:solidFill>
                  <a:srgbClr val="800000"/>
                </a:solidFill>
                <a:latin typeface="Helvetica CY"/>
                <a:cs typeface="Helvetica CY"/>
              </a:rPr>
              <a:t/>
            </a:r>
            <a:br>
              <a:rPr lang="uk-UA" b="1" dirty="0">
                <a:solidFill>
                  <a:srgbClr val="800000"/>
                </a:solidFill>
                <a:latin typeface="Helvetica CY"/>
                <a:cs typeface="Helvetica CY"/>
              </a:rPr>
            </a:br>
            <a:r>
              <a:rPr lang="uk-UA" sz="4400" b="1" dirty="0">
                <a:solidFill>
                  <a:srgbClr val="800000"/>
                </a:solidFill>
                <a:latin typeface="Helvetica CY"/>
                <a:cs typeface="Helvetica CY"/>
              </a:rPr>
              <a:t>Діалог “Великого Німого” </a:t>
            </a:r>
            <a:br>
              <a:rPr lang="uk-UA" sz="4400" b="1" dirty="0">
                <a:solidFill>
                  <a:srgbClr val="800000"/>
                </a:solidFill>
                <a:latin typeface="Helvetica CY"/>
                <a:cs typeface="Helvetica CY"/>
              </a:rPr>
            </a:br>
            <a:r>
              <a:rPr lang="uk-UA" sz="4400" b="1" dirty="0">
                <a:solidFill>
                  <a:srgbClr val="800000"/>
                </a:solidFill>
                <a:latin typeface="Helvetica CY"/>
                <a:cs typeface="Helvetica CY"/>
              </a:rPr>
              <a:t>з “Великим Сліпим”? </a:t>
            </a:r>
            <a:br>
              <a:rPr lang="uk-UA" sz="4400" b="1" dirty="0">
                <a:solidFill>
                  <a:srgbClr val="800000"/>
                </a:solidFill>
                <a:latin typeface="Helvetica CY"/>
                <a:cs typeface="Helvetica CY"/>
              </a:rPr>
            </a:br>
            <a:r>
              <a:rPr lang="en-US" sz="4400" b="1" dirty="0" smtClean="0">
                <a:solidFill>
                  <a:srgbClr val="800000"/>
                </a:solidFill>
                <a:latin typeface="Helvetica CY"/>
                <a:cs typeface="Helvetica CY"/>
              </a:rPr>
              <a:t>(</a:t>
            </a:r>
            <a:r>
              <a:rPr lang="uk-UA" sz="4400" b="1" dirty="0" smtClean="0">
                <a:solidFill>
                  <a:srgbClr val="800000"/>
                </a:solidFill>
                <a:latin typeface="Helvetica CY"/>
                <a:cs typeface="Helvetica CY"/>
              </a:rPr>
              <a:t>полісемія соматичних </a:t>
            </a:r>
            <a:r>
              <a:rPr lang="uk-UA" sz="4400" b="1" dirty="0">
                <a:solidFill>
                  <a:srgbClr val="800000"/>
                </a:solidFill>
                <a:latin typeface="Helvetica CY"/>
                <a:cs typeface="Helvetica CY"/>
              </a:rPr>
              <a:t>кодів </a:t>
            </a:r>
            <a:br>
              <a:rPr lang="uk-UA" sz="4400" b="1" dirty="0">
                <a:solidFill>
                  <a:srgbClr val="800000"/>
                </a:solidFill>
                <a:latin typeface="Helvetica CY"/>
                <a:cs typeface="Helvetica CY"/>
              </a:rPr>
            </a:br>
            <a:r>
              <a:rPr lang="uk-UA" sz="4400" b="1" dirty="0">
                <a:solidFill>
                  <a:srgbClr val="800000"/>
                </a:solidFill>
                <a:latin typeface="Helvetica CY"/>
                <a:cs typeface="Helvetica CY"/>
              </a:rPr>
              <a:t>у художній літературі </a:t>
            </a:r>
            <a:br>
              <a:rPr lang="uk-UA" sz="4400" b="1" dirty="0">
                <a:solidFill>
                  <a:srgbClr val="800000"/>
                </a:solidFill>
                <a:latin typeface="Helvetica CY"/>
                <a:cs typeface="Helvetica CY"/>
              </a:rPr>
            </a:br>
            <a:r>
              <a:rPr lang="uk-UA" sz="4400" b="1" dirty="0">
                <a:solidFill>
                  <a:srgbClr val="800000"/>
                </a:solidFill>
                <a:latin typeface="Helvetica CY"/>
                <a:cs typeface="Helvetica CY"/>
              </a:rPr>
              <a:t>та кінематографі</a:t>
            </a:r>
            <a:br>
              <a:rPr lang="uk-UA" sz="4400" b="1" dirty="0">
                <a:solidFill>
                  <a:srgbClr val="800000"/>
                </a:solidFill>
                <a:latin typeface="Helvetica CY"/>
                <a:cs typeface="Helvetica CY"/>
              </a:rPr>
            </a:br>
            <a:r>
              <a:rPr lang="uk-UA" sz="4400" b="1" dirty="0">
                <a:solidFill>
                  <a:srgbClr val="800000"/>
                </a:solidFill>
                <a:latin typeface="Helvetica CY"/>
                <a:cs typeface="Helvetica CY"/>
              </a:rPr>
              <a:t/>
            </a:r>
            <a:br>
              <a:rPr lang="uk-UA" sz="4400" b="1" dirty="0">
                <a:solidFill>
                  <a:srgbClr val="800000"/>
                </a:solidFill>
                <a:latin typeface="Helvetica CY"/>
                <a:cs typeface="Helvetica CY"/>
              </a:rPr>
            </a:br>
            <a:endParaRPr lang="ru-RU" sz="44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14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914400" y="635001"/>
            <a:ext cx="7342188" cy="5461000"/>
          </a:xfrm>
        </p:spPr>
        <p:txBody>
          <a:bodyPr anchor="b"/>
          <a:lstStyle/>
          <a:p>
            <a:r>
              <a:rPr lang="uk-UA" sz="4000" b="1" dirty="0" smtClean="0">
                <a:solidFill>
                  <a:srgbClr val="800000"/>
                </a:solidFill>
                <a:latin typeface="Helvetica CY"/>
                <a:cs typeface="Helvetica CY"/>
              </a:rPr>
              <a:t/>
            </a:r>
            <a:br>
              <a:rPr lang="uk-UA" sz="4000" b="1" dirty="0" smtClean="0">
                <a:solidFill>
                  <a:srgbClr val="800000"/>
                </a:solidFill>
                <a:latin typeface="Helvetica CY"/>
                <a:cs typeface="Helvetica CY"/>
              </a:rPr>
            </a:br>
            <a:r>
              <a:rPr lang="uk-UA" sz="4000" b="1" dirty="0">
                <a:solidFill>
                  <a:srgbClr val="800000"/>
                </a:solidFill>
                <a:latin typeface="Helvetica CY"/>
                <a:cs typeface="Helvetica CY"/>
              </a:rPr>
              <a:t/>
            </a:r>
            <a:br>
              <a:rPr lang="uk-UA" sz="4000" b="1" dirty="0">
                <a:solidFill>
                  <a:srgbClr val="800000"/>
                </a:solidFill>
                <a:latin typeface="Helvetica CY"/>
                <a:cs typeface="Helvetica CY"/>
              </a:rPr>
            </a:br>
            <a:r>
              <a:rPr lang="uk-UA" sz="4400" b="1" dirty="0">
                <a:solidFill>
                  <a:srgbClr val="800000"/>
                </a:solidFill>
                <a:latin typeface="Helvetica CY"/>
                <a:cs typeface="Helvetica CY"/>
              </a:rPr>
              <a:t/>
            </a:r>
            <a:br>
              <a:rPr lang="uk-UA" sz="4400" b="1" dirty="0">
                <a:solidFill>
                  <a:srgbClr val="800000"/>
                </a:solidFill>
                <a:latin typeface="Helvetica CY"/>
                <a:cs typeface="Helvetica CY"/>
              </a:rPr>
            </a:br>
            <a:endParaRPr lang="ru-RU" sz="4400" b="1" dirty="0">
              <a:solidFill>
                <a:srgbClr val="800000"/>
              </a:solidFill>
              <a:latin typeface="Helvetica CY"/>
              <a:cs typeface="Helvetica CY"/>
            </a:endParaRPr>
          </a:p>
        </p:txBody>
      </p:sp>
      <p:pic>
        <p:nvPicPr>
          <p:cNvPr id="4" name="Изображение 3" descr="ЕНГР.ФЕТІДА ПРОСИТЬ ЗЕВСА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81" y="1402014"/>
            <a:ext cx="4130707" cy="4693986"/>
          </a:xfrm>
          <a:prstGeom prst="rect">
            <a:avLst/>
          </a:prstGeom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1402013"/>
            <a:ext cx="3365500" cy="46939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635001"/>
            <a:ext cx="72580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800000"/>
                </a:solidFill>
                <a:latin typeface="Helvetica CY"/>
                <a:cs typeface="Helvetica CY"/>
              </a:rPr>
              <a:t>Кінетичний</a:t>
            </a:r>
            <a:r>
              <a:rPr lang="ru-RU" sz="3200" b="1" dirty="0" smtClean="0">
                <a:solidFill>
                  <a:srgbClr val="800000"/>
                </a:solidFill>
                <a:latin typeface="Helvetica CY"/>
                <a:cs typeface="Helvetica CY"/>
              </a:rPr>
              <a:t> </a:t>
            </a:r>
            <a:r>
              <a:rPr lang="ru-RU" sz="3200" b="1" dirty="0" err="1">
                <a:solidFill>
                  <a:srgbClr val="800000"/>
                </a:solidFill>
                <a:latin typeface="Helvetica CY"/>
                <a:cs typeface="Helvetica CY"/>
              </a:rPr>
              <a:t>соматичний</a:t>
            </a:r>
            <a:r>
              <a:rPr lang="ru-RU" sz="3200" b="1" dirty="0">
                <a:solidFill>
                  <a:srgbClr val="800000"/>
                </a:solidFill>
                <a:latin typeface="Helvetica CY"/>
                <a:cs typeface="Helvetica CY"/>
              </a:rPr>
              <a:t> код</a:t>
            </a:r>
          </a:p>
          <a:p>
            <a:pPr algn="ctr"/>
            <a:endParaRPr lang="ru-RU" sz="3200" b="1" dirty="0">
              <a:solidFill>
                <a:srgbClr val="800000"/>
              </a:solidFill>
              <a:latin typeface="Helvetica CY"/>
              <a:cs typeface="Helvetica CY"/>
            </a:endParaRPr>
          </a:p>
        </p:txBody>
      </p:sp>
    </p:spTree>
    <p:extLst>
      <p:ext uri="{BB962C8B-B14F-4D97-AF65-F5344CB8AC3E}">
        <p14:creationId xmlns:p14="http://schemas.microsoft.com/office/powerpoint/2010/main" val="1644400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914400" y="1123949"/>
            <a:ext cx="7342188" cy="4972051"/>
          </a:xfrm>
        </p:spPr>
        <p:txBody>
          <a:bodyPr anchor="b"/>
          <a:lstStyle/>
          <a:p>
            <a:r>
              <a:rPr lang="uk-UA" sz="4000" b="1" dirty="0" smtClean="0">
                <a:solidFill>
                  <a:srgbClr val="800000"/>
                </a:solidFill>
                <a:latin typeface="Helvetica CY"/>
                <a:cs typeface="Helvetica CY"/>
              </a:rPr>
              <a:t/>
            </a:r>
            <a:br>
              <a:rPr lang="uk-UA" sz="4000" b="1" dirty="0" smtClean="0">
                <a:solidFill>
                  <a:srgbClr val="800000"/>
                </a:solidFill>
                <a:latin typeface="Helvetica CY"/>
                <a:cs typeface="Helvetica CY"/>
              </a:rPr>
            </a:br>
            <a:r>
              <a:rPr lang="uk-UA" sz="4000" b="1" dirty="0">
                <a:solidFill>
                  <a:srgbClr val="800000"/>
                </a:solidFill>
                <a:latin typeface="Helvetica CY"/>
                <a:cs typeface="Helvetica CY"/>
              </a:rPr>
              <a:t/>
            </a:r>
            <a:br>
              <a:rPr lang="uk-UA" sz="4000" b="1" dirty="0">
                <a:solidFill>
                  <a:srgbClr val="800000"/>
                </a:solidFill>
                <a:latin typeface="Helvetica CY"/>
                <a:cs typeface="Helvetica CY"/>
              </a:rPr>
            </a:br>
            <a:r>
              <a:rPr lang="uk-UA" sz="4400" b="1" dirty="0">
                <a:solidFill>
                  <a:srgbClr val="800000"/>
                </a:solidFill>
                <a:latin typeface="Helvetica CY"/>
                <a:cs typeface="Helvetica CY"/>
              </a:rPr>
              <a:t/>
            </a:r>
            <a:br>
              <a:rPr lang="uk-UA" sz="4400" b="1" dirty="0">
                <a:solidFill>
                  <a:srgbClr val="800000"/>
                </a:solidFill>
                <a:latin typeface="Helvetica CY"/>
                <a:cs typeface="Helvetica CY"/>
              </a:rPr>
            </a:br>
            <a:endParaRPr lang="ru-RU" sz="4400" b="1" dirty="0">
              <a:solidFill>
                <a:srgbClr val="800000"/>
              </a:solidFill>
              <a:latin typeface="Helvetica CY"/>
              <a:cs typeface="Helvetica CY"/>
            </a:endParaRP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736600"/>
            <a:ext cx="6029325" cy="535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726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/>
          <a:srcRect l="-27198" r="-27198"/>
          <a:stretch>
            <a:fillRect/>
          </a:stretch>
        </p:blipFill>
        <p:spPr>
          <a:xfrm>
            <a:off x="-1004887" y="421958"/>
            <a:ext cx="7278338" cy="3896042"/>
          </a:xfr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3297864"/>
            <a:ext cx="4241800" cy="325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907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00112" y="711200"/>
            <a:ext cx="7345363" cy="53543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3600" b="1" dirty="0" smtClean="0">
                <a:solidFill>
                  <a:srgbClr val="800000"/>
                </a:solidFill>
                <a:latin typeface="Helvetica CY"/>
                <a:cs typeface="Helvetica CY"/>
              </a:rPr>
              <a:t>Поль </a:t>
            </a:r>
            <a:r>
              <a:rPr lang="uk-UA" sz="3600" b="1" dirty="0">
                <a:solidFill>
                  <a:srgbClr val="800000"/>
                </a:solidFill>
                <a:latin typeface="Helvetica CY"/>
                <a:cs typeface="Helvetica CY"/>
              </a:rPr>
              <a:t>Рікер: </a:t>
            </a:r>
            <a:endParaRPr lang="uk-UA" sz="3600" b="1" dirty="0" smtClean="0">
              <a:solidFill>
                <a:srgbClr val="800000"/>
              </a:solidFill>
              <a:latin typeface="Helvetica CY"/>
              <a:cs typeface="Helvetica CY"/>
            </a:endParaRPr>
          </a:p>
          <a:p>
            <a:pPr marL="0" indent="0" algn="ctr">
              <a:buNone/>
            </a:pPr>
            <a:r>
              <a:rPr lang="uk-UA" sz="3600" b="1" dirty="0" smtClean="0">
                <a:solidFill>
                  <a:srgbClr val="800000"/>
                </a:solidFill>
                <a:latin typeface="Helvetica CY"/>
                <a:cs typeface="Helvetica CY"/>
              </a:rPr>
              <a:t>“</a:t>
            </a:r>
            <a:r>
              <a:rPr lang="uk-UA" sz="3600" b="1" dirty="0">
                <a:solidFill>
                  <a:srgbClr val="800000"/>
                </a:solidFill>
                <a:latin typeface="Helvetica CY"/>
                <a:cs typeface="Helvetica CY"/>
              </a:rPr>
              <a:t>Множинність і навіть конфлікт інтерпретацій є не недоліком або вадою, а достоїнством розуміння, яке втілює суть інтерпретації, і можна вести мову про текстуальну </a:t>
            </a:r>
            <a:r>
              <a:rPr lang="uk-UA" sz="3600" b="1" dirty="0" smtClean="0">
                <a:solidFill>
                  <a:srgbClr val="800000"/>
                </a:solidFill>
                <a:latin typeface="Helvetica CY"/>
                <a:cs typeface="Helvetica CY"/>
              </a:rPr>
              <a:t>(інтермедіальну) полісемію                за </a:t>
            </a:r>
            <a:r>
              <a:rPr lang="uk-UA" sz="3600" b="1" dirty="0">
                <a:solidFill>
                  <a:srgbClr val="800000"/>
                </a:solidFill>
                <a:latin typeface="Helvetica CY"/>
                <a:cs typeface="Helvetica CY"/>
              </a:rPr>
              <a:t>аналогією з лексичною” </a:t>
            </a:r>
            <a:endParaRPr lang="ru-RU" sz="3600" b="1" dirty="0">
              <a:solidFill>
                <a:srgbClr val="800000"/>
              </a:solidFill>
              <a:latin typeface="Helvetica CY"/>
              <a:cs typeface="Helvetica CY"/>
            </a:endParaRPr>
          </a:p>
        </p:txBody>
      </p:sp>
    </p:spTree>
    <p:extLst>
      <p:ext uri="{BB962C8B-B14F-4D97-AF65-F5344CB8AC3E}">
        <p14:creationId xmlns:p14="http://schemas.microsoft.com/office/powerpoint/2010/main" val="3672987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Столица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Столица.thmx</Template>
  <TotalTime>9170</TotalTime>
  <Words>42</Words>
  <Application>Microsoft Macintosh PowerPoint</Application>
  <PresentationFormat>Экран (4:3)</PresentationFormat>
  <Paragraphs>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Столица</vt:lpstr>
      <vt:lpstr> </vt:lpstr>
      <vt:lpstr>   </vt:lpstr>
      <vt:lpstr>  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Кирило-Мефодіївська традиція в українській духовній культурі  та актуальні проблеми сучасної літературної освіти </dc:title>
  <dc:creator>Юрій</dc:creator>
  <cp:lastModifiedBy>Юрій</cp:lastModifiedBy>
  <cp:revision>39</cp:revision>
  <dcterms:created xsi:type="dcterms:W3CDTF">2015-11-09T20:52:35Z</dcterms:created>
  <dcterms:modified xsi:type="dcterms:W3CDTF">2015-12-15T13:29:09Z</dcterms:modified>
</cp:coreProperties>
</file>